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82"/>
  </p:notesMasterIdLst>
  <p:sldIdLst>
    <p:sldId id="256" r:id="rId2"/>
    <p:sldId id="259" r:id="rId3"/>
    <p:sldId id="352" r:id="rId4"/>
    <p:sldId id="260" r:id="rId5"/>
    <p:sldId id="262" r:id="rId6"/>
    <p:sldId id="344" r:id="rId7"/>
    <p:sldId id="264" r:id="rId8"/>
    <p:sldId id="345" r:id="rId9"/>
    <p:sldId id="269" r:id="rId10"/>
    <p:sldId id="347" r:id="rId11"/>
    <p:sldId id="415" r:id="rId12"/>
    <p:sldId id="351" r:id="rId13"/>
    <p:sldId id="416" r:id="rId14"/>
    <p:sldId id="348" r:id="rId15"/>
    <p:sldId id="417" r:id="rId16"/>
    <p:sldId id="353" r:id="rId17"/>
    <p:sldId id="418" r:id="rId18"/>
    <p:sldId id="349" r:id="rId19"/>
    <p:sldId id="419" r:id="rId20"/>
    <p:sldId id="366" r:id="rId21"/>
    <p:sldId id="354" r:id="rId22"/>
    <p:sldId id="355" r:id="rId23"/>
    <p:sldId id="356" r:id="rId24"/>
    <p:sldId id="357" r:id="rId25"/>
    <p:sldId id="358" r:id="rId26"/>
    <p:sldId id="359" r:id="rId27"/>
    <p:sldId id="360" r:id="rId28"/>
    <p:sldId id="361" r:id="rId29"/>
    <p:sldId id="362" r:id="rId30"/>
    <p:sldId id="420" r:id="rId31"/>
    <p:sldId id="363" r:id="rId32"/>
    <p:sldId id="421" r:id="rId33"/>
    <p:sldId id="364" r:id="rId34"/>
    <p:sldId id="365" r:id="rId35"/>
    <p:sldId id="367" r:id="rId36"/>
    <p:sldId id="370" r:id="rId37"/>
    <p:sldId id="408" r:id="rId38"/>
    <p:sldId id="369" r:id="rId39"/>
    <p:sldId id="371" r:id="rId40"/>
    <p:sldId id="372" r:id="rId41"/>
    <p:sldId id="373" r:id="rId42"/>
    <p:sldId id="374" r:id="rId43"/>
    <p:sldId id="375" r:id="rId44"/>
    <p:sldId id="376" r:id="rId45"/>
    <p:sldId id="377" r:id="rId46"/>
    <p:sldId id="414" r:id="rId47"/>
    <p:sldId id="378" r:id="rId48"/>
    <p:sldId id="379" r:id="rId49"/>
    <p:sldId id="409" r:id="rId50"/>
    <p:sldId id="380" r:id="rId51"/>
    <p:sldId id="382" r:id="rId52"/>
    <p:sldId id="383" r:id="rId53"/>
    <p:sldId id="385" r:id="rId54"/>
    <p:sldId id="386" r:id="rId55"/>
    <p:sldId id="422" r:id="rId56"/>
    <p:sldId id="387" r:id="rId57"/>
    <p:sldId id="410" r:id="rId58"/>
    <p:sldId id="388" r:id="rId59"/>
    <p:sldId id="389" r:id="rId60"/>
    <p:sldId id="390" r:id="rId61"/>
    <p:sldId id="393" r:id="rId62"/>
    <p:sldId id="394" r:id="rId63"/>
    <p:sldId id="395" r:id="rId64"/>
    <p:sldId id="396" r:id="rId65"/>
    <p:sldId id="397" r:id="rId66"/>
    <p:sldId id="398" r:id="rId67"/>
    <p:sldId id="399" r:id="rId68"/>
    <p:sldId id="400" r:id="rId69"/>
    <p:sldId id="401" r:id="rId70"/>
    <p:sldId id="402" r:id="rId71"/>
    <p:sldId id="403" r:id="rId72"/>
    <p:sldId id="405" r:id="rId73"/>
    <p:sldId id="411" r:id="rId74"/>
    <p:sldId id="412" r:id="rId75"/>
    <p:sldId id="413" r:id="rId76"/>
    <p:sldId id="407" r:id="rId77"/>
    <p:sldId id="350" r:id="rId78"/>
    <p:sldId id="319" r:id="rId79"/>
    <p:sldId id="406" r:id="rId80"/>
    <p:sldId id="301" r:id="rId8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75" autoAdjust="0"/>
    <p:restoredTop sz="69388" autoAdjust="0"/>
  </p:normalViewPr>
  <p:slideViewPr>
    <p:cSldViewPr snapToGrid="0">
      <p:cViewPr varScale="1">
        <p:scale>
          <a:sx n="77" d="100"/>
          <a:sy n="77" d="100"/>
        </p:scale>
        <p:origin x="1740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3B4257-468D-4F6D-B688-188937A5B075}" type="datetimeFigureOut">
              <a:rPr lang="en-US" smtClean="0"/>
              <a:t>8/23/2023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32A27E-9C1F-424A-8B45-FB423BD6A0B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60101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dirty="0" smtClean="0"/>
              <a:t>Thanks</a:t>
            </a:r>
            <a:r>
              <a:rPr lang="en-AU" baseline="0" dirty="0" smtClean="0"/>
              <a:t> again for having me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baseline="0" dirty="0" smtClean="0"/>
              <a:t>This is my second talk here at UWA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32A27E-9C1F-424A-8B45-FB423BD6A0BB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47579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baseline="0" dirty="0" smtClean="0"/>
              <a:t>You can have as many or as few columns as you need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baseline="0" dirty="0" smtClean="0"/>
              <a:t>The most common ones I have seen are: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AU" b="1" baseline="0" dirty="0" smtClean="0"/>
              <a:t>Backlog:</a:t>
            </a:r>
            <a:r>
              <a:rPr lang="en-AU" baseline="0" dirty="0" smtClean="0"/>
              <a:t> Tasks that need to be addressed later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AU" b="1" baseline="0" dirty="0" smtClean="0"/>
              <a:t>To Do:</a:t>
            </a:r>
            <a:r>
              <a:rPr lang="en-AU" baseline="0" dirty="0" smtClean="0"/>
              <a:t> Tasks to complete as part of the current sprint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AU" b="1" baseline="0" dirty="0" smtClean="0"/>
              <a:t>In Progress:</a:t>
            </a:r>
            <a:r>
              <a:rPr lang="en-AU" baseline="0" dirty="0" smtClean="0"/>
              <a:t> What you are working on now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AU" b="1" baseline="0" dirty="0" smtClean="0"/>
              <a:t>Blocked:</a:t>
            </a:r>
            <a:r>
              <a:rPr lang="en-AU" baseline="0" dirty="0" smtClean="0"/>
              <a:t> Anything that you cannot work on in the sprint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AU" b="1" baseline="0" dirty="0" smtClean="0"/>
              <a:t>In review:</a:t>
            </a:r>
            <a:r>
              <a:rPr lang="en-AU" baseline="0" dirty="0" smtClean="0"/>
              <a:t> Code (such as PRs) or documentation that is under review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AU" b="1" baseline="0" dirty="0" smtClean="0"/>
              <a:t>Testing:</a:t>
            </a:r>
            <a:r>
              <a:rPr lang="en-AU" baseline="0" dirty="0" smtClean="0"/>
              <a:t> Manual or automated testing of a task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AU" b="1" baseline="0" dirty="0" smtClean="0"/>
              <a:t>Done:</a:t>
            </a:r>
            <a:r>
              <a:rPr lang="en-AU" baseline="0" dirty="0" smtClean="0"/>
              <a:t> Completed tasks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AU" baseline="0" dirty="0" smtClean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AU" baseline="0" dirty="0" smtClean="0"/>
              <a:t>With Jira you can link these tickets with branches in BitBucket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32A27E-9C1F-424A-8B45-FB423BD6A0BB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52966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baseline="0" dirty="0" smtClean="0"/>
              <a:t>See next slide for notes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32A27E-9C1F-424A-8B45-FB423BD6A0BB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73166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baseline="0" dirty="0" smtClean="0"/>
              <a:t>This section you will only look at the beginning and end of your sprints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baseline="0" dirty="0" smtClean="0"/>
              <a:t>This gives you a high level overview of your backlog tasks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32A27E-9C1F-424A-8B45-FB423BD6A0BB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7891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baseline="0" dirty="0" smtClean="0"/>
              <a:t>See next slide for notes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32A27E-9C1F-424A-8B45-FB423BD6A0BB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10325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baseline="0" dirty="0" smtClean="0"/>
              <a:t>You might notice that this Trello board and the Jira board are very similar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baseline="0" dirty="0" smtClean="0"/>
              <a:t>Is the same thing, just different platform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32A27E-9C1F-424A-8B45-FB423BD6A0BB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42598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baseline="0" dirty="0" smtClean="0"/>
              <a:t>See next slide for notes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32A27E-9C1F-424A-8B45-FB423BD6A0BB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24364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baseline="0" dirty="0" smtClean="0"/>
              <a:t>This is what I was more used to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baseline="0" dirty="0" smtClean="0"/>
              <a:t>Similar to Jira and Trello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AU" baseline="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baseline="0" dirty="0" smtClean="0"/>
              <a:t>You can also assign your tasks to issues and pull requests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32A27E-9C1F-424A-8B45-FB423BD6A0BB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10697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baseline="0" dirty="0" smtClean="0"/>
              <a:t>See next slide for notes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32A27E-9C1F-424A-8B45-FB423BD6A0BB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87046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baseline="0" dirty="0" smtClean="0"/>
              <a:t>This is a summary version of your tasks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32A27E-9C1F-424A-8B45-FB423BD6A0BB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21753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baseline="0" dirty="0" smtClean="0"/>
              <a:t>URLs: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AU" b="1" baseline="0" dirty="0" smtClean="0"/>
              <a:t>About GitHub Projects:</a:t>
            </a:r>
            <a:r>
              <a:rPr lang="en-AU" baseline="0" dirty="0" smtClean="0"/>
              <a:t> https://docs.github.com/en/issues/planning-and-tracking-with-projects/learning-about-projects/about-projects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AU" b="1" baseline="0" dirty="0" smtClean="0"/>
              <a:t>The Dev Board:</a:t>
            </a:r>
            <a:r>
              <a:rPr lang="en-AU" baseline="0" dirty="0" smtClean="0"/>
              <a:t> https://trello.com/b/1Jz6SorC/the-dev-board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AU" b="1" baseline="0" dirty="0" smtClean="0"/>
              <a:t>The KANBAN Board:</a:t>
            </a:r>
            <a:r>
              <a:rPr lang="en-AU" baseline="0" dirty="0" smtClean="0"/>
              <a:t> https://trello.com/b/4wddd1zf/kanban-workflow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AU" b="1" baseline="0" dirty="0" smtClean="0"/>
              <a:t>Build a Barker MVP:</a:t>
            </a:r>
            <a:r>
              <a:rPr lang="en-AU" baseline="0" dirty="0" smtClean="0"/>
              <a:t> https://trello.com/b/R6DSCtsw/building-an-mvp-barker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AU" b="1" baseline="0" dirty="0" smtClean="0"/>
              <a:t>35 Example Trello Boards:</a:t>
            </a:r>
            <a:r>
              <a:rPr lang="en-AU" baseline="0" dirty="0" smtClean="0"/>
              <a:t> https://maybevaibhav.medium.com/best-35-trello-boards-for-you-to-see-and-get-inspired-6bf28b565616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32A27E-9C1F-424A-8B45-FB423BD6A0BB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27430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dirty="0" smtClean="0"/>
              <a:t>We are not doing this right now, but</a:t>
            </a:r>
            <a:r>
              <a:rPr lang="en-AU" baseline="0" dirty="0" smtClean="0"/>
              <a:t> at the end of the presentation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baseline="0" dirty="0" smtClean="0"/>
              <a:t>Right after questions and answers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AU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dirty="0" smtClean="0"/>
              <a:t>This was requested</a:t>
            </a:r>
            <a:r>
              <a:rPr lang="en-AU" baseline="0" dirty="0" smtClean="0"/>
              <a:t> from students last year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baseline="0" dirty="0" smtClean="0"/>
              <a:t>I will help you with a hands on interactive GitHub tutorial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AU" baseline="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baseline="0" dirty="0" smtClean="0"/>
              <a:t>If you haven't already, please sit with your team as you can all contribute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baseline="0" dirty="0" smtClean="0"/>
              <a:t>You can do this individually, but it will be more fun working as a team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AU" baseline="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baseline="0" dirty="0" smtClean="0"/>
              <a:t>I have created a GitHub repository and I need your help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32A27E-9C1F-424A-8B45-FB423BD6A0BB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389854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baseline="0" dirty="0" smtClean="0"/>
              <a:t>There are many types of standards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baseline="0" dirty="0" smtClean="0"/>
              <a:t>It is always a good thing to have a think about some types of standards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AU" baseline="0" dirty="0" smtClean="0"/>
              <a:t>Coding standards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AU" baseline="0" dirty="0" smtClean="0"/>
              <a:t>Naming standards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AU" baseline="0" dirty="0" smtClean="0"/>
              <a:t>Documentation standards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AU" baseline="0" dirty="0" smtClean="0"/>
              <a:t>Professional conduct standards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AU" baseline="0" dirty="0" smtClean="0"/>
              <a:t>Industry standards</a:t>
            </a:r>
          </a:p>
          <a:p>
            <a:pPr marL="10858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AU" baseline="0" dirty="0" smtClean="0"/>
              <a:t>Security</a:t>
            </a:r>
          </a:p>
          <a:p>
            <a:pPr marL="10858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AU" baseline="0" dirty="0" smtClean="0"/>
              <a:t>Compliance / Regulatory / Legal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AU" baseline="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baseline="0" dirty="0" smtClean="0"/>
              <a:t>I will mainly focus on coding and naming standards here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AU" baseline="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baseline="0" dirty="0" smtClean="0"/>
              <a:t>Did you ask your customer if there are any standards you need to follow?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32A27E-9C1F-424A-8B45-FB423BD6A0BB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764310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baseline="0" dirty="0" smtClean="0"/>
              <a:t>I am not going into detail on any of them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AU" baseline="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baseline="0" dirty="0" smtClean="0"/>
              <a:t>These are some common coding languages that I have come across while working in the IT industry: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AU" baseline="0" dirty="0" smtClean="0"/>
              <a:t>C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AU" baseline="0" dirty="0" smtClean="0"/>
              <a:t>C#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AU" baseline="0" dirty="0" smtClean="0"/>
              <a:t>C++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AU" baseline="0" dirty="0" smtClean="0"/>
              <a:t>Node.js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AU" baseline="0" dirty="0" smtClean="0"/>
              <a:t>Python (PEP 8)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n-AU" baseline="0" dirty="0" smtClean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AU" baseline="0" dirty="0" smtClean="0"/>
              <a:t>These standards define things like: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AU" baseline="0" dirty="0" smtClean="0"/>
              <a:t>How to name variables, classes, functions etc.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AU" baseline="0" dirty="0" smtClean="0"/>
              <a:t>How to format and structure your code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AU" baseline="0" dirty="0" smtClean="0"/>
              <a:t>Length of lines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AU" baseline="0" dirty="0" smtClean="0"/>
              <a:t>Indentation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AU" baseline="0" dirty="0" smtClean="0"/>
              <a:t>Ways of commenting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AU" baseline="0" dirty="0" smtClean="0"/>
              <a:t>Using external libraries / dependencies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AU" baseline="0" dirty="0" smtClean="0"/>
              <a:t>Better ways of writing code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AU" baseline="0" dirty="0" smtClean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AU" baseline="0" dirty="0" smtClean="0"/>
              <a:t>I have seen developers refuse to read PRs if you don’t follow these standards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AU" baseline="0" dirty="0" smtClean="0"/>
              <a:t>This can also apply for unit test coverage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AU" baseline="0" dirty="0" smtClean="0"/>
              <a:t>I will talk later in this presentation on adding automated tooling that can detect code that does not follow the standard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en-AU" baseline="0" dirty="0" smtClean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AU" baseline="0" dirty="0" smtClean="0"/>
              <a:t>Most mature companies (should) have these already documented somewhere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en-AU" baseline="0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en-AU" baseline="0" dirty="0" smtClean="0"/>
              <a:t>URLs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AU" b="1" baseline="0" dirty="0" smtClean="0"/>
              <a:t>C Standards:</a:t>
            </a:r>
            <a:r>
              <a:rPr lang="en-AU" baseline="0" dirty="0" smtClean="0"/>
              <a:t> </a:t>
            </a:r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https://www.gnu.org/prep/standards/html_node/Writing-C.html</a:t>
            </a:r>
            <a:endParaRPr lang="en-AU" baseline="0" dirty="0" smtClean="0"/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AU" b="1" baseline="0" dirty="0" smtClean="0"/>
              <a:t>C# Standards:</a:t>
            </a:r>
            <a:r>
              <a:rPr lang="en-AU" baseline="0" dirty="0" smtClean="0"/>
              <a:t> </a:t>
            </a:r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https://learn.microsoft.com/en-us/dotnet/csharp/fundamentals/coding-style/coding-conventions</a:t>
            </a:r>
            <a:endParaRPr lang="en-AU" baseline="0" dirty="0" smtClean="0"/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AU" b="1" baseline="0" dirty="0" smtClean="0"/>
              <a:t>C++ Standards:</a:t>
            </a:r>
            <a:r>
              <a:rPr lang="en-AU" baseline="0" dirty="0" smtClean="0"/>
              <a:t> </a:t>
            </a:r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https://google.github.io/styleguide/cppguide.html</a:t>
            </a:r>
            <a:endParaRPr lang="en-AU" baseline="0" dirty="0" smtClean="0"/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AU" b="1" baseline="0" dirty="0" smtClean="0"/>
              <a:t>Node.js Standards:</a:t>
            </a:r>
            <a:r>
              <a:rPr lang="en-AU" baseline="0" dirty="0" smtClean="0"/>
              <a:t> </a:t>
            </a:r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https://github.com/felixge/node-style-guide</a:t>
            </a:r>
            <a:endParaRPr lang="en-AU" baseline="0" dirty="0" smtClean="0"/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AU" b="1" baseline="0" dirty="0" smtClean="0"/>
              <a:t>Python Standards:</a:t>
            </a:r>
            <a:r>
              <a:rPr lang="en-AU" baseline="0" dirty="0" smtClean="0"/>
              <a:t> </a:t>
            </a:r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https://peps.python.org/pep-0008/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32A27E-9C1F-424A-8B45-FB423BD6A0BB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03648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baseline="0" dirty="0" smtClean="0"/>
              <a:t>Standards also apply to your commits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AU" baseline="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baseline="0" dirty="0" smtClean="0"/>
              <a:t>You can use git or other automation tools to search through git messages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AU" baseline="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baseline="0" dirty="0" smtClean="0"/>
              <a:t>A good git commit message should be short but descriptive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32A27E-9C1F-424A-8B45-FB423BD6A0BB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794812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AU" dirty="0" smtClean="0"/>
              <a:t>This is the CLI command to create commits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AU" dirty="0" smtClean="0"/>
              <a:t>The last</a:t>
            </a:r>
            <a:r>
              <a:rPr lang="en-AU" baseline="0" dirty="0" smtClean="0"/>
              <a:t> three commits </a:t>
            </a:r>
            <a:r>
              <a:rPr lang="en-AU" dirty="0" smtClean="0"/>
              <a:t>follow the Conventional Commits standard</a:t>
            </a:r>
            <a:endParaRPr lang="en-US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AU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32A27E-9C1F-424A-8B45-FB423BD6A0BB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330109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baseline="0" dirty="0" smtClean="0"/>
              <a:t>Don’t do this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baseline="0" dirty="0" smtClean="0"/>
              <a:t>I have had managers above me do this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32A27E-9C1F-424A-8B45-FB423BD6A0BB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369870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dirty="0" smtClean="0"/>
              <a:t>The middle two QR codes are related to git commit standards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AU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dirty="0" smtClean="0"/>
              <a:t>The first and last one are two (of many) GitHub repositories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AU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dirty="0" smtClean="0"/>
              <a:t>Have a look at other public GitHub or GitLab repositories and see how others do things.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AU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baseline="0" dirty="0" smtClean="0"/>
              <a:t>URLs: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baseline="0" dirty="0" smtClean="0"/>
              <a:t>Amazon Web Services GitHub Repositories</a:t>
            </a:r>
            <a:r>
              <a:rPr lang="en-AU" b="1" baseline="0" dirty="0" smtClean="0"/>
              <a:t>:</a:t>
            </a:r>
            <a:r>
              <a:rPr lang="en-AU" baseline="0" dirty="0" smtClean="0"/>
              <a:t> https://github.com/orgs/aws/repositories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baseline="0" dirty="0" smtClean="0"/>
              <a:t>Conventional Commits:</a:t>
            </a:r>
            <a:r>
              <a:rPr lang="en-US" baseline="0" dirty="0" smtClean="0"/>
              <a:t> https://www.conventionalcommits.org/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baseline="0" dirty="0" err="1" smtClean="0"/>
              <a:t>Git</a:t>
            </a:r>
            <a:r>
              <a:rPr lang="en-US" b="1" baseline="0" dirty="0" smtClean="0"/>
              <a:t> commit message convention:</a:t>
            </a:r>
            <a:r>
              <a:rPr lang="en-US" baseline="0" dirty="0" smtClean="0"/>
              <a:t> https://dev.to/i5han3/git-commit-message-convention-that-you-can-follow-1709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baseline="0" dirty="0" smtClean="0"/>
              <a:t>Microsoft GitHub Repositories:</a:t>
            </a:r>
            <a:r>
              <a:rPr lang="en-US" baseline="0" dirty="0" smtClean="0"/>
              <a:t> https://github.com/orgs/microsoft/repositories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32A27E-9C1F-424A-8B45-FB423BD6A0BB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621504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baseline="0" dirty="0" smtClean="0"/>
              <a:t>By code review, I mean your pull / merge requests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AU" baseline="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baseline="0" dirty="0" smtClean="0"/>
              <a:t>I will go into further explanation of these rules and checks later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AU" baseline="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baseline="0" dirty="0" smtClean="0"/>
              <a:t>Also, do you have a process for an expectation to these rules?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baseline="0" dirty="0" smtClean="0"/>
              <a:t>What happens if you need to make an emergency change or update and bypass your checks / rules?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baseline="0" dirty="0" smtClean="0"/>
              <a:t>Also, how do you document this?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32A27E-9C1F-424A-8B45-FB423BD6A0BB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781853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baseline="0" dirty="0" smtClean="0"/>
              <a:t>My GitHub repository has some example templates you can have a look at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baseline="0" dirty="0" smtClean="0"/>
              <a:t>You can also try and find other public GitHub repositories and see what others are doing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AU" baseline="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baseline="0" dirty="0" smtClean="0"/>
              <a:t>There is no right or wrong way to do this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baseline="0" dirty="0" smtClean="0"/>
              <a:t>It can also help you like a checklist of activities before submitting a Pull Request for review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AU" baseline="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baseline="0" dirty="0" smtClean="0"/>
              <a:t>You can also have separate templates for different types of Pull Requests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AU" baseline="0" dirty="0" smtClean="0"/>
              <a:t>Feature only Pull Request template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AU" baseline="0" dirty="0" smtClean="0"/>
              <a:t>Documentation only Pull Request template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AU" baseline="0" dirty="0" smtClean="0"/>
              <a:t>Catch all Pull Request template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32A27E-9C1F-424A-8B45-FB423BD6A0BB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090865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AU" baseline="0" dirty="0" smtClean="0"/>
              <a:t>See next slide for notes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32A27E-9C1F-424A-8B45-FB423BD6A0BB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289307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AU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32A27E-9C1F-424A-8B45-FB423BD6A0BB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6370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 smtClean="0"/>
              <a:t>I have worked in IT for</a:t>
            </a:r>
            <a:r>
              <a:rPr lang="en-GB" baseline="0" dirty="0" smtClean="0"/>
              <a:t> 7 years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 smtClean="0"/>
              <a:t>Accenture</a:t>
            </a:r>
            <a:r>
              <a:rPr lang="en-GB" baseline="0" dirty="0" smtClean="0"/>
              <a:t> = 10 months</a:t>
            </a:r>
            <a:endParaRPr lang="en-AU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dirty="0" smtClean="0"/>
              <a:t>Harvest Technology = 1 year and 5 months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dirty="0" smtClean="0"/>
              <a:t>PwC = 5 years and 3 months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AU" dirty="0" smtClean="0"/>
              <a:t>4 years</a:t>
            </a:r>
            <a:r>
              <a:rPr lang="en-AU" baseline="0" dirty="0" smtClean="0"/>
              <a:t> of Cyber Security work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AU" baseline="0" dirty="0" smtClean="0"/>
              <a:t>1 year of development / integrations work</a:t>
            </a:r>
            <a:endParaRPr lang="en-US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32A27E-9C1F-424A-8B45-FB423BD6A0BB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162304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baseline="0" dirty="0" smtClean="0"/>
              <a:t>eslint is a good tool to use to enforce linting such as: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AU" baseline="0" dirty="0" smtClean="0"/>
              <a:t>Coding standards and formatting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AU" baseline="0" dirty="0" smtClean="0"/>
              <a:t>Fix potential code smells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32A27E-9C1F-424A-8B45-FB423BD6A0BB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743584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baseline="0" dirty="0" smtClean="0"/>
              <a:t>See next slide for notes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32A27E-9C1F-424A-8B45-FB423BD6A0BB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924858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baseline="0" dirty="0" smtClean="0"/>
              <a:t>As you can see, it includes some common headers for describing a bug and replicating it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baseline="0" dirty="0" smtClean="0"/>
              <a:t>Helps incentives developers to add the required detail / documentation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32A27E-9C1F-424A-8B45-FB423BD6A0BB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069165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dirty="0" smtClean="0"/>
              <a:t>URLs: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dirty="0" smtClean="0"/>
              <a:t>Configuring GitHub Issue Templates:</a:t>
            </a:r>
            <a:r>
              <a:rPr lang="en-US" baseline="0" dirty="0" smtClean="0"/>
              <a:t> https://docs.github.com/en/communities/using-templates-to-encourage-useful-issues-and-pull-requests/configuring-issue-templates-for-your-repository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dirty="0" smtClean="0"/>
              <a:t>Configuring GitHub Pull Request Templates:</a:t>
            </a:r>
            <a:r>
              <a:rPr lang="en-US" baseline="0" dirty="0" smtClean="0"/>
              <a:t> https://docs.github.com/en/communities/using-templates-to-encourage-useful-issues-and-pull-requests/creating-a-pull-request-template-for-your-repository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32A27E-9C1F-424A-8B45-FB423BD6A0BB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294457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dirty="0" smtClean="0"/>
              <a:t>Quick</a:t>
            </a:r>
            <a:r>
              <a:rPr lang="en-AU" baseline="0" dirty="0" smtClean="0"/>
              <a:t> show of hands, who has heard of or is familiar with Gitflow?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AU" baseline="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baseline="0" dirty="0" smtClean="0"/>
              <a:t>I have used both Gitflow and Trunk based development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AU" baseline="0" dirty="0" smtClean="0"/>
              <a:t>Trunk based development is more popular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32A27E-9C1F-424A-8B45-FB423BD6A0BB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397976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baseline="0" dirty="0" smtClean="0"/>
              <a:t>Animating this is too hard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AU" baseline="0" dirty="0" smtClean="0"/>
              <a:t>See the next slide for the URL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n-AU" baseline="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baseline="0" dirty="0" smtClean="0"/>
              <a:t>You can configure CI / CD pipelines per branch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32A27E-9C1F-424A-8B45-FB423BD6A0BB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869780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baseline="0" dirty="0" smtClean="0"/>
              <a:t>Animating this is too hard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baseline="0" dirty="0" smtClean="0"/>
              <a:t>Instead, I will use this URL: https://veerasundar.com/blog/gitflow-animated/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AU" baseline="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baseline="0" dirty="0" smtClean="0"/>
              <a:t>You can configure CI / CD pipelines per branch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32A27E-9C1F-424A-8B45-FB423BD6A0BB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055077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dirty="0" smtClean="0"/>
              <a:t>The idea</a:t>
            </a:r>
            <a:r>
              <a:rPr lang="en-AU" baseline="0" dirty="0" smtClean="0"/>
              <a:t> is to branch off master / main, make small changes and merge it back as soon as possible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AU" baseline="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baseline="0" dirty="0" smtClean="0"/>
              <a:t>This is more common in the industry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baseline="0" dirty="0" smtClean="0"/>
              <a:t>Have a single source of truth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AU" baseline="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baseline="0" dirty="0" smtClean="0"/>
              <a:t>You can configure CI / CD pipelines per branch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32A27E-9C1F-424A-8B45-FB423BD6A0BB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626021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baseline="0" dirty="0" smtClean="0"/>
              <a:t>There is no right or wrong way to use branches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baseline="0" dirty="0" smtClean="0"/>
              <a:t>The ones I’ve used the most are: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aseline="0" dirty="0" smtClean="0"/>
              <a:t>bugfix/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aseline="0" dirty="0" smtClean="0"/>
              <a:t>documentation/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aseline="0" dirty="0" smtClean="0"/>
              <a:t>experimental/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aseline="0" dirty="0" smtClean="0"/>
              <a:t>feature/</a:t>
            </a:r>
            <a:endParaRPr lang="en-AU" baseline="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AU" baseline="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baseline="0" dirty="0" smtClean="0"/>
              <a:t>Do whatever you like, but make sure you all agree on their usage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32A27E-9C1F-424A-8B45-FB423BD6A0BB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694785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AU" dirty="0" smtClean="0"/>
              <a:t>These are the CLI commands</a:t>
            </a:r>
            <a:r>
              <a:rPr lang="en-AU" baseline="0" dirty="0" smtClean="0"/>
              <a:t> to </a:t>
            </a:r>
            <a:r>
              <a:rPr lang="en-AU" dirty="0" smtClean="0"/>
              <a:t>create a new branches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32A27E-9C1F-424A-8B45-FB423BD6A0BB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36942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32A27E-9C1F-424A-8B45-FB423BD6A0BB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999224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AU" dirty="0" smtClean="0"/>
              <a:t>These are the CLI commands</a:t>
            </a:r>
            <a:r>
              <a:rPr lang="en-AU" baseline="0" dirty="0" smtClean="0"/>
              <a:t> to </a:t>
            </a:r>
            <a:r>
              <a:rPr lang="en-AU" dirty="0" smtClean="0"/>
              <a:t>create a new branches</a:t>
            </a:r>
            <a:endParaRPr lang="en-US" dirty="0" smtClean="0"/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AU" dirty="0" smtClean="0"/>
              <a:t>I have not seen people do feature</a:t>
            </a:r>
            <a:r>
              <a:rPr lang="en-AU" baseline="0" dirty="0" smtClean="0"/>
              <a:t> branches this way, but it could work.</a:t>
            </a:r>
            <a:endParaRPr lang="en-US" dirty="0" smtClean="0"/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AU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32A27E-9C1F-424A-8B45-FB423BD6A0BB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117175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AU" dirty="0" smtClean="0"/>
              <a:t>These are the CLI commands</a:t>
            </a:r>
            <a:r>
              <a:rPr lang="en-AU" baseline="0" dirty="0" smtClean="0"/>
              <a:t> to </a:t>
            </a:r>
            <a:r>
              <a:rPr lang="en-AU" dirty="0" smtClean="0"/>
              <a:t>create a new branches</a:t>
            </a:r>
            <a:endParaRPr lang="en-US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AU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dirty="0" smtClean="0"/>
              <a:t>You can incorporate GitHub actions to alert you if you try to create a branch that does not follow your convention / standards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AU" dirty="0" smtClean="0"/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AU" dirty="0" smtClean="0"/>
              <a:t>The last dot point is way too long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AU" dirty="0" smtClean="0"/>
              <a:t>Branch</a:t>
            </a:r>
            <a:r>
              <a:rPr lang="en-AU" baseline="0" dirty="0" smtClean="0"/>
              <a:t> names should not be overly long</a:t>
            </a:r>
            <a:endParaRPr lang="en-AU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32A27E-9C1F-424A-8B45-FB423BD6A0BB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211130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AU" dirty="0" smtClean="0"/>
              <a:t>That’s</a:t>
            </a:r>
            <a:r>
              <a:rPr lang="en-AU" baseline="0" dirty="0" smtClean="0"/>
              <a:t> cool and all, but why should I care?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AU" baseline="0" dirty="0" smtClean="0"/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AU" baseline="0" dirty="0" smtClean="0"/>
              <a:t>The next slides show the power of pipelines and git branches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AU" baseline="0" dirty="0" smtClean="0"/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AU" baseline="0" dirty="0" smtClean="0"/>
              <a:t>URLs: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 err="1" smtClean="0"/>
              <a:t>Git</a:t>
            </a:r>
            <a:r>
              <a:rPr lang="en-US" b="1" dirty="0" smtClean="0"/>
              <a:t> Branching Naming Convention Best Practices</a:t>
            </a:r>
            <a:r>
              <a:rPr lang="en-AU" b="1" dirty="0" smtClean="0"/>
              <a:t>:</a:t>
            </a:r>
            <a:r>
              <a:rPr lang="en-AU" baseline="0" dirty="0" smtClean="0"/>
              <a:t> https://codingsight.com/git-branching-naming-convention-best-practices/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 err="1" smtClean="0"/>
              <a:t>Gitflow</a:t>
            </a:r>
            <a:r>
              <a:rPr lang="en-US" b="1" dirty="0" smtClean="0"/>
              <a:t> Workflow:</a:t>
            </a:r>
            <a:r>
              <a:rPr lang="en-US" baseline="0" dirty="0" smtClean="0"/>
              <a:t> https://www.atlassian.com/git/tutorials/comparing-workflows/gitflow-workflow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 smtClean="0"/>
              <a:t>GitHub Branching:</a:t>
            </a:r>
            <a:r>
              <a:rPr lang="en-US" baseline="0" dirty="0" smtClean="0"/>
              <a:t> https://gist.github.com/digitaljhelms/4287848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 smtClean="0"/>
              <a:t>GitHub Branching Best Practices:</a:t>
            </a:r>
            <a:r>
              <a:rPr lang="en-US" b="0" baseline="0" dirty="0" smtClean="0"/>
              <a:t> </a:t>
            </a:r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https://stackoverflow.com/questions/2006265/is-there-a-standard-naming-convention-for-git-tags</a:t>
            </a:r>
            <a:endParaRPr lang="en-US" baseline="0" dirty="0" smtClean="0"/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 smtClean="0"/>
              <a:t>Trunk-based Development VS </a:t>
            </a:r>
            <a:r>
              <a:rPr lang="en-US" b="1" dirty="0" err="1" smtClean="0"/>
              <a:t>Gitflow</a:t>
            </a:r>
            <a:r>
              <a:rPr lang="en-US" b="1" dirty="0" smtClean="0"/>
              <a:t>:</a:t>
            </a:r>
            <a:r>
              <a:rPr lang="en-US" baseline="0" dirty="0" smtClean="0"/>
              <a:t> https://www.toptal.com/software/trunk-based-development-git-flow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32A27E-9C1F-424A-8B45-FB423BD6A0BB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008172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baseline="0" dirty="0" smtClean="0"/>
              <a:t>CI / CD =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Continuous Integration and Continuous Delivery / Continuous Deployment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Essentially this is shipping out quality code as fast as you can to your customers</a:t>
            </a:r>
            <a:endParaRPr lang="en-AU" baseline="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AU" baseline="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baseline="0" dirty="0" smtClean="0"/>
              <a:t>Ideally you want to have an automated process to build, ship and run your code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baseline="0" dirty="0" smtClean="0"/>
              <a:t>This can include: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AU" baseline="0" dirty="0" smtClean="0"/>
              <a:t>Running unit / integration tests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AU" baseline="0" dirty="0" smtClean="0"/>
              <a:t>Compiling code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AU" baseline="0" dirty="0" smtClean="0"/>
              <a:t>Deploying to an environment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en-AU" baseline="0" dirty="0" smtClean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AU" baseline="0" dirty="0" smtClean="0"/>
              <a:t>You should run unit tests during your pipeline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AU" baseline="0" dirty="0" smtClean="0"/>
              <a:t>This will provide instant feedback if anything breaks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AU" baseline="0" dirty="0" smtClean="0"/>
              <a:t>If the pipeline fails, it stops and no new code is deployed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32A27E-9C1F-424A-8B45-FB423BD6A0BB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920848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baseline="0" dirty="0" smtClean="0"/>
              <a:t>See next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32A27E-9C1F-424A-8B45-FB423BD6A0BB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640095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baseline="0" dirty="0" smtClean="0"/>
              <a:t>Since I have experience with AWS, I have used their architecture diagrams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baseline="0" dirty="0" smtClean="0"/>
              <a:t>But the same idea can be applied with other CI / CD pipeline tools such as: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AU" baseline="0" dirty="0" smtClean="0"/>
              <a:t>Azure DevOps pipelines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AU" baseline="0" dirty="0" smtClean="0"/>
              <a:t>Jenkins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AU" baseline="0" dirty="0" smtClean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AU" baseline="0" dirty="0" smtClean="0"/>
              <a:t>You can add manual approval stages as part of your pipelines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AU" baseline="0" dirty="0" smtClean="0"/>
              <a:t>This you should do for production environments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32A27E-9C1F-424A-8B45-FB423BD6A0BB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615181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baseline="0" dirty="0" smtClean="0"/>
              <a:t>An example image of a successful pipeline execution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AU" baseline="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baseline="0" dirty="0" smtClean="0"/>
              <a:t>You can have as many stages as you like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baseline="0" dirty="0" smtClean="0"/>
              <a:t>This is a short one of two stages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32A27E-9C1F-424A-8B45-FB423BD6A0BB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979624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baseline="0" dirty="0" smtClean="0"/>
              <a:t>Please see next slide for notes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32A27E-9C1F-424A-8B45-FB423BD6A0BB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491079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baseline="0" dirty="0" smtClean="0"/>
              <a:t>An example image of an unsuccessful pipeline execution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baseline="0" dirty="0" smtClean="0"/>
              <a:t>The good thing is, if the pipeline fails it will stop at the stage of failure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baseline="0" dirty="0" smtClean="0"/>
              <a:t>You can also configure your pipelines to alert / send messages on failure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AU" baseline="0" dirty="0" smtClean="0"/>
              <a:t>Messages in Microsoft Teams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AU" baseline="0" dirty="0" smtClean="0"/>
              <a:t>Slack messages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AU" baseline="0" dirty="0" smtClean="0"/>
              <a:t>Text messages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AU" baseline="0" dirty="0" smtClean="0"/>
              <a:t>Send an email to yourself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AU" baseline="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baseline="0" dirty="0" smtClean="0"/>
              <a:t>When we do the live demo, you will see my pipeline in action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32A27E-9C1F-424A-8B45-FB423BD6A0BB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080979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baseline="0" dirty="0" smtClean="0"/>
              <a:t>You can tag any commit in Git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baseline="0" dirty="0" smtClean="0"/>
              <a:t>Normally should only tag commits of stable code for release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AU" baseline="0" dirty="0" smtClean="0"/>
              <a:t>v1.0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AU" baseline="0" dirty="0" smtClean="0"/>
              <a:t>v1.1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AU" baseline="0" dirty="0" smtClean="0"/>
              <a:t>v1.2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AU" baseline="0" dirty="0" smtClean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AU" baseline="0" dirty="0" smtClean="0"/>
              <a:t>You would want to revert back to tags when: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AU" baseline="0" dirty="0" err="1" smtClean="0"/>
              <a:t>Bugfixing</a:t>
            </a:r>
            <a:r>
              <a:rPr lang="en-AU" baseline="0" dirty="0" smtClean="0"/>
              <a:t> older versions of the code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AU" baseline="0" dirty="0" smtClean="0"/>
              <a:t>Reverting back to a stable release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AU" baseline="0" dirty="0" smtClean="0"/>
              <a:t>Releasing alpha / beta builds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32A27E-9C1F-424A-8B45-FB423BD6A0BB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97997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dirty="0" smtClean="0"/>
              <a:t>My</a:t>
            </a:r>
            <a:r>
              <a:rPr lang="en-AU" baseline="0" dirty="0" smtClean="0"/>
              <a:t> presentation will cover both non-technical (project management) and technical sides of GitHub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dirty="0" smtClean="0"/>
              <a:t>Both</a:t>
            </a:r>
            <a:r>
              <a:rPr lang="en-AU" baseline="0" dirty="0" smtClean="0"/>
              <a:t> are </a:t>
            </a:r>
            <a:r>
              <a:rPr lang="en-AU" b="1" baseline="0" dirty="0" smtClean="0"/>
              <a:t>VERY</a:t>
            </a:r>
            <a:r>
              <a:rPr lang="en-AU" baseline="0" dirty="0" smtClean="0"/>
              <a:t> important to ensure the success of your project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AU" baseline="0" dirty="0" smtClean="0"/>
              <a:t>I’d argue that the soft skills and project management skills are more important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AU" baseline="0" dirty="0" smtClean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AU" baseline="0" dirty="0" smtClean="0"/>
              <a:t>I’m not going to go into super detail on different project management strategies in this presentation, such as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AU" baseline="0" dirty="0" smtClean="0"/>
              <a:t>Waterfall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AU" baseline="0" dirty="0" smtClean="0"/>
              <a:t>Scrum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AU" baseline="0" dirty="0" smtClean="0"/>
              <a:t>Agile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n-AU" baseline="0" dirty="0" smtClean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AU" baseline="0" dirty="0" smtClean="0"/>
              <a:t>For the most part, I am assuming you have already defined this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32A27E-9C1F-424A-8B45-FB423BD6A0BB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988809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baseline="0" dirty="0" smtClean="0"/>
              <a:t>Remember this?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baseline="0" dirty="0" smtClean="0"/>
              <a:t>You can tag whatever commit you want, but normally people tag on the master / main branch only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32A27E-9C1F-424A-8B45-FB423BD6A0BB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421044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AU" dirty="0" smtClean="0"/>
              <a:t>URLs: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AU" b="1" dirty="0" smtClean="0"/>
              <a:t>Git tag naming convention:</a:t>
            </a:r>
            <a:r>
              <a:rPr lang="en-AU" baseline="0" dirty="0" smtClean="0"/>
              <a:t> https://stackoverflow.com/questions/2006265/is-there-a-standard-naming-convention-for-git-tags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AU" b="1" dirty="0" smtClean="0"/>
              <a:t>Git tags:</a:t>
            </a:r>
            <a:r>
              <a:rPr lang="en-AU" baseline="0" dirty="0" smtClean="0"/>
              <a:t> https://www.atlassian.com/git/tutorials/inspecting-a-repository/git-tag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AU" b="1" dirty="0" smtClean="0"/>
              <a:t>What are git tags:</a:t>
            </a:r>
            <a:r>
              <a:rPr lang="en-AU" baseline="0" dirty="0" smtClean="0"/>
              <a:t> https://www.hatica.io/blog/git-tags/</a:t>
            </a:r>
            <a:endParaRPr lang="en-AU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32A27E-9C1F-424A-8B45-FB423BD6A0BB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892530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baseline="0" dirty="0" smtClean="0"/>
              <a:t>Pull Request (PR) and Merge request are the same thing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AU" baseline="0" dirty="0" smtClean="0"/>
              <a:t>GitHub = Pull Request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AU" baseline="0" dirty="0" smtClean="0"/>
              <a:t>BitBucket = Pull Request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AU" baseline="0" dirty="0" smtClean="0"/>
              <a:t>GitLab = Merge Request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AU" baseline="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baseline="0" dirty="0" smtClean="0"/>
              <a:t>As mentioned before, you can use your templates to help pre-populate your submission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32A27E-9C1F-424A-8B45-FB423BD6A0BB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389562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baseline="0" dirty="0" smtClean="0"/>
              <a:t>See next slide for notes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32A27E-9C1F-424A-8B45-FB423BD6A0BB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672945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dirty="0" smtClean="0"/>
              <a:t>I have redacted my former colleagues names and avatars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AU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dirty="0" smtClean="0"/>
              <a:t>There is no right or wrong way to make a PR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dirty="0" smtClean="0"/>
              <a:t>But you</a:t>
            </a:r>
            <a:r>
              <a:rPr lang="en-AU" baseline="0" dirty="0" smtClean="0"/>
              <a:t> should at a minimum add a description explaining what you have done as part of your work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baseline="0" dirty="0" smtClean="0"/>
              <a:t>This will help you if you need to refer back to this PR in the future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32A27E-9C1F-424A-8B45-FB423BD6A0BB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275034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baseline="0" dirty="0" smtClean="0"/>
              <a:t>Please see next slide for notes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32A27E-9C1F-424A-8B45-FB423BD6A0BB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382392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dirty="0" smtClean="0"/>
              <a:t>I have redacted my name and avatar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AU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dirty="0" smtClean="0"/>
              <a:t>There is no right or wrong way to make a PR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AU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dirty="0" smtClean="0"/>
              <a:t>You</a:t>
            </a:r>
            <a:r>
              <a:rPr lang="en-AU" baseline="0" dirty="0" smtClean="0"/>
              <a:t> can add “Closes” which will automatically close GitHub issues once the PR is merged</a:t>
            </a:r>
            <a:endParaRPr lang="en-AU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32A27E-9C1F-424A-8B45-FB423BD6A0BB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670229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dirty="0" smtClean="0"/>
              <a:t>You can add GitHub</a:t>
            </a:r>
            <a:r>
              <a:rPr lang="en-AU" baseline="0" dirty="0" smtClean="0"/>
              <a:t> actions to run tests / checks anytime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AU" baseline="0" dirty="0" smtClean="0"/>
              <a:t>On pushes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AU" baseline="0" dirty="0" smtClean="0"/>
              <a:t>On pull requests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AU" baseline="0" dirty="0" smtClean="0"/>
              <a:t>On tags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AU" baseline="0" smtClean="0"/>
              <a:t>On issues</a:t>
            </a:r>
            <a:endParaRPr lang="en-AU" baseline="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AU" baseline="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baseline="0" dirty="0" smtClean="0"/>
              <a:t>Administrators can override this and still merge code, be careful!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baseline="0" dirty="0" smtClean="0"/>
              <a:t>Remember about establishing a process if you ever need to bypass this?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AU" baseline="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baseline="0" dirty="0" smtClean="0"/>
              <a:t>The idea with these controls / checks is to maintain code quality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AU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32A27E-9C1F-424A-8B45-FB423BD6A0BB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460732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baseline="0" dirty="0" smtClean="0"/>
              <a:t>If the code works but is not optimised or you might have a better way to do it, make a new PR.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AU" baseline="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baseline="0" dirty="0" smtClean="0"/>
              <a:t>Anything bad can include (but not limited to):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AU" baseline="0" dirty="0" smtClean="0"/>
              <a:t>Committed passwords or secrets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AU" baseline="0" dirty="0" smtClean="0"/>
              <a:t>Programming logic that is incorrect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AU" baseline="0" dirty="0" smtClean="0"/>
              <a:t>Unused code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32A27E-9C1F-424A-8B45-FB423BD6A0BB}" type="slidenum">
              <a:rPr lang="en-US" smtClean="0"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39753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baseline="0" dirty="0" smtClean="0"/>
              <a:t>Merge conflicts are going to happen!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AU" baseline="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baseline="0" dirty="0" smtClean="0"/>
              <a:t>You should have an idea who is working on your code or the main contributors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baseline="0" dirty="0" smtClean="0"/>
              <a:t>You can use the git blame command to help work out who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AU" baseline="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baseline="0" dirty="0" smtClean="0"/>
              <a:t>If you do this wrong, you might break other people code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baseline="0" dirty="0" smtClean="0"/>
              <a:t>Or, remove their code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AU" baseline="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baseline="0" dirty="0" smtClean="0"/>
              <a:t>If you do proper planning and merging, you can avoid this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AU" baseline="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baseline="0" dirty="0" smtClean="0"/>
              <a:t>Be careful running project wide coding linters and formatters, it could cause merge conflicts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AU" baseline="0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en-AU" b="1" dirty="0" smtClean="0"/>
              <a:t>Don’t make too many different changes in your branches.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baseline="0" dirty="0" smtClean="0"/>
              <a:t>If you are working on a feature/ branch to add some new functionality and you notice some other code (outside your work) that has a logic bug or not conforming to coding standards, do not fix it in your branch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baseline="0" dirty="0" smtClean="0"/>
              <a:t>If you notice these things, make a new branch and address it there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32A27E-9C1F-424A-8B45-FB423BD6A0BB}" type="slidenum">
              <a:rPr lang="en-US" smtClean="0"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63456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dirty="0" smtClean="0"/>
              <a:t>If you fail to plan, you plan</a:t>
            </a:r>
            <a:r>
              <a:rPr lang="en-AU" baseline="0" dirty="0" smtClean="0"/>
              <a:t> to fail - Benjamin Franklin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aseline="0" dirty="0" smtClean="0"/>
              <a:t>If you give me eight hours to cut down a tree, I will spend the first six sharpening my axe – Abraham Lincoln</a:t>
            </a:r>
            <a:endParaRPr lang="en-AU" baseline="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AU" baseline="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baseline="0" dirty="0" smtClean="0"/>
              <a:t>Most IT projects fail because of this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AU" baseline="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baseline="0" dirty="0" smtClean="0"/>
              <a:t>If you do this right, it is worth it’s weight in gold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AU" baseline="0" dirty="0" smtClean="0"/>
              <a:t>Better direction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AU" dirty="0" smtClean="0"/>
              <a:t>Better planning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AU" dirty="0" smtClean="0"/>
              <a:t>Better understanding</a:t>
            </a:r>
            <a:r>
              <a:rPr lang="en-AU" baseline="0" dirty="0" smtClean="0"/>
              <a:t> of your customers requirements</a:t>
            </a:r>
            <a:endParaRPr lang="en-AU" dirty="0" smtClean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AU" dirty="0" smtClean="0"/>
              <a:t>Improved morale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AU" dirty="0" smtClean="0"/>
              <a:t>You</a:t>
            </a:r>
            <a:r>
              <a:rPr lang="en-AU" baseline="0" dirty="0" smtClean="0"/>
              <a:t> may be able to better predict issues before they affect you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en-AU" baseline="0" dirty="0" smtClean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AU" baseline="0" dirty="0" smtClean="0"/>
              <a:t>Try not to start coding ASAP, stop and have a think.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AU" baseline="0" dirty="0" smtClean="0"/>
              <a:t>I spend a few hours or days thinking of my own personal projects before I write any code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en-AU" baseline="0" dirty="0" smtClean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AU" baseline="0" dirty="0" smtClean="0"/>
              <a:t>Regardless of what project management strategy you use, sit down and have a think of how you will achieve your goals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32A27E-9C1F-424A-8B45-FB423BD6A0BB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628132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baseline="0" dirty="0" smtClean="0"/>
              <a:t>These are the commands I use to resolve merge conflicts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baseline="0" dirty="0" smtClean="0"/>
              <a:t>Be careful using git add --all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AU" baseline="0" dirty="0" smtClean="0"/>
              <a:t>Ideally, you should manually stage your file(s)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AU" baseline="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baseline="0" dirty="0" smtClean="0"/>
              <a:t>The next slide shows how VS code identifies files with merge conflicts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baseline="0" dirty="0" smtClean="0"/>
              <a:t>I will try and do this in the lab too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32A27E-9C1F-424A-8B45-FB423BD6A0BB}" type="slidenum">
              <a:rPr lang="en-US" smtClean="0"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711500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baseline="0" dirty="0" smtClean="0"/>
              <a:t>VS code will show you all file(s) that have merge conflicts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AU" baseline="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baseline="0" dirty="0" smtClean="0"/>
              <a:t>You have a choice to either: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AU" baseline="0" dirty="0" smtClean="0"/>
              <a:t>Accept the current changes (HEAD)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AU" baseline="0" dirty="0" smtClean="0"/>
              <a:t>Accept the incoming change (new code)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AU" baseline="0" dirty="0" smtClean="0"/>
              <a:t>Accept both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AU" baseline="0" dirty="0" smtClean="0"/>
              <a:t>Override it and add new code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32A27E-9C1F-424A-8B45-FB423BD6A0BB}" type="slidenum">
              <a:rPr lang="en-US" smtClean="0"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874932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baseline="0" dirty="0" smtClean="0"/>
              <a:t>By default, the git commit command has no logic to prevent uses from committing the following: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AU" baseline="0" dirty="0" smtClean="0"/>
              <a:t>Secrets (passwords or API keys)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AU" baseline="0" dirty="0" smtClean="0"/>
              <a:t>Code that does not work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n-AU" baseline="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baseline="0" dirty="0" smtClean="0"/>
              <a:t>If you do accidently or deliberately upload sensitive code to a remote repo, there is a lot of work required to get rid of it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AU" baseline="0" dirty="0" smtClean="0"/>
              <a:t>Delete it from git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AU" baseline="0" dirty="0" smtClean="0"/>
              <a:t>Rotate secrets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AU" baseline="0" dirty="0" smtClean="0"/>
              <a:t>Inform users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AU" baseline="0" dirty="0" smtClean="0"/>
              <a:t>Alert a security / SOC team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n-AU" baseline="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baseline="0" dirty="0" smtClean="0"/>
              <a:t>You can configure git to use Git Hooks to perform additional logic before performing a certain action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AU" baseline="0" dirty="0" smtClean="0"/>
              <a:t>Running code linting and formatting scans before code is committed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AU" baseline="0" dirty="0" smtClean="0"/>
              <a:t>Checking that branches are name appropriately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AU" baseline="0" dirty="0" smtClean="0"/>
              <a:t>Running unit tests before code is committed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AU" baseline="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baseline="0" dirty="0" smtClean="0"/>
              <a:t>This can help maintain quality of your code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32A27E-9C1F-424A-8B45-FB423BD6A0BB}" type="slidenum">
              <a:rPr lang="en-US" smtClean="0"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187166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baseline="0" dirty="0" smtClean="0"/>
              <a:t>This is using Husky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baseline="0" dirty="0" smtClean="0"/>
              <a:t>You can configure Husky to either: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AU" baseline="0" dirty="0" smtClean="0"/>
              <a:t>Alert and stop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AU" baseline="0" dirty="0" smtClean="0"/>
              <a:t>Alert and fix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32A27E-9C1F-424A-8B45-FB423BD6A0BB}" type="slidenum">
              <a:rPr lang="en-US" smtClean="0"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819298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baseline="0" dirty="0" smtClean="0"/>
              <a:t>This is using pre-commit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32A27E-9C1F-424A-8B45-FB423BD6A0BB}" type="slidenum">
              <a:rPr lang="en-US" smtClean="0"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7929662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baseline="0" dirty="0" smtClean="0"/>
              <a:t>I’m sure you can Google many other pre-commit tools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baseline="0" dirty="0" smtClean="0"/>
              <a:t>These are just two examples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AU" baseline="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baseline="0" dirty="0" smtClean="0"/>
              <a:t>URLs: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AU" b="1" baseline="0" dirty="0" smtClean="0"/>
              <a:t>Husky:</a:t>
            </a:r>
            <a:r>
              <a:rPr lang="en-AU" baseline="0" dirty="0" smtClean="0"/>
              <a:t> https://typicode.github.io/husky/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AU" b="1" baseline="0" dirty="0" smtClean="0"/>
              <a:t>pre-commit:</a:t>
            </a:r>
            <a:r>
              <a:rPr lang="en-AU" baseline="0" dirty="0" smtClean="0"/>
              <a:t> https://pre-commit.com/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32A27E-9C1F-424A-8B45-FB423BD6A0BB}" type="slidenum">
              <a:rPr lang="en-US" smtClean="0"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9039849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baseline="0" dirty="0" smtClean="0"/>
              <a:t>You can configure your own or pre-built GitHub actions to do some automations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AU" baseline="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baseline="0" dirty="0" smtClean="0"/>
              <a:t>I have build my own before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baseline="0" dirty="0" smtClean="0"/>
              <a:t>My GitHub repo includes some of these actions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AU" baseline="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baseline="0" dirty="0" smtClean="0"/>
              <a:t>There might be limitations with some of these third party tools such as: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AU" baseline="0" dirty="0" smtClean="0"/>
              <a:t>Public vs private repos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AU" baseline="0" dirty="0" smtClean="0"/>
              <a:t>Licenses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AU" baseline="0" dirty="0" smtClean="0"/>
              <a:t>Pricing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32A27E-9C1F-424A-8B45-FB423BD6A0BB}" type="slidenum">
              <a:rPr lang="en-US" smtClean="0"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6013534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baseline="0" dirty="0" smtClean="0"/>
              <a:t>You can configure your own or pre-built GitHub actions to do some automations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AU" baseline="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baseline="0" dirty="0" smtClean="0"/>
              <a:t>These are just some of the many out there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baseline="0" dirty="0" smtClean="0"/>
              <a:t>I selected these at random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32A27E-9C1F-424A-8B45-FB423BD6A0BB}" type="slidenum">
              <a:rPr lang="en-US" smtClean="0"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6622192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baseline="0" dirty="0" smtClean="0"/>
              <a:t>This is an example workflow I found online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baseline="0" dirty="0" smtClean="0"/>
              <a:t>These builds (artefacts) can be located either: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AU" baseline="0" dirty="0" smtClean="0"/>
              <a:t>GitHub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AU" baseline="0" dirty="0" smtClean="0"/>
              <a:t>Website for download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AU" baseline="0" dirty="0" smtClean="0"/>
              <a:t>Deployed as part of an automation process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32A27E-9C1F-424A-8B45-FB423BD6A0BB}" type="slidenum">
              <a:rPr lang="en-US" smtClean="0"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3615334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baseline="0" dirty="0" smtClean="0"/>
              <a:t>This is a workflow I created for the previous presentation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baseline="0" dirty="0" smtClean="0"/>
              <a:t>When new code is merged on the main branch, it will automatically trigger the following: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AU" baseline="0" dirty="0" smtClean="0"/>
              <a:t>GitHub action to create a new Docker container and upload it to Docker Hub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AU" baseline="0" dirty="0" smtClean="0"/>
              <a:t>AWS CodePipeline pipeline to build and deploy the Docker container to an Amazon EC2 instance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32A27E-9C1F-424A-8B45-FB423BD6A0BB}" type="slidenum">
              <a:rPr lang="en-US" smtClean="0"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25232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baseline="0" dirty="0" smtClean="0"/>
              <a:t>Also another reason why IT projects fail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AU" baseline="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baseline="0" dirty="0" smtClean="0"/>
              <a:t>Who else do you think you need to collaborate with besides your team?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AU" baseline="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baseline="0" dirty="0" smtClean="0"/>
              <a:t>If you want to be a project manager or solutions architect, communication is key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baseline="0" dirty="0" smtClean="0"/>
              <a:t>Communication is also just as important as a developer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AU" baseline="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baseline="0" dirty="0" smtClean="0"/>
              <a:t>You are all working towards a common goal, you will succeed or fail as one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baseline="0" dirty="0" smtClean="0"/>
              <a:t>If you need help, ask!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baseline="0" dirty="0" smtClean="0"/>
              <a:t>Just like Dominic Toretto says: Ride or Die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AU" baseline="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baseline="0" dirty="0" smtClean="0"/>
              <a:t>This also includes communication and collaboration with your customer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baseline="0" dirty="0" smtClean="0"/>
              <a:t>This is also worth it’s weight in gold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baseline="0" dirty="0" smtClean="0"/>
              <a:t>Think of the Amazon Leadership Principle – Customer Obsession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baseline="0" dirty="0" smtClean="0"/>
              <a:t>This also aligns with the Agile philosophy - Customer collaboration over contract negotiation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32A27E-9C1F-424A-8B45-FB423BD6A0BB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2656882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baseline="0" dirty="0" smtClean="0"/>
              <a:t>URLs: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AU" b="1" baseline="0" dirty="0" smtClean="0"/>
              <a:t>GitHub Actions:</a:t>
            </a:r>
            <a:r>
              <a:rPr lang="en-AU" baseline="0" dirty="0" smtClean="0"/>
              <a:t> https://github.com/features/actions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AU" b="1" baseline="0" dirty="0" smtClean="0"/>
              <a:t>GitHub Actions Documentation:</a:t>
            </a:r>
            <a:r>
              <a:rPr lang="en-AU" baseline="0" dirty="0" smtClean="0"/>
              <a:t> https://docs.github.com/en/actions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AU" b="1" baseline="0" dirty="0" smtClean="0"/>
              <a:t>GitHub Actions Marketplace:</a:t>
            </a:r>
            <a:r>
              <a:rPr lang="en-AU" baseline="0" dirty="0" smtClean="0"/>
              <a:t> https://github.com/marketplace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32A27E-9C1F-424A-8B45-FB423BD6A0BB}" type="slidenum">
              <a:rPr lang="en-US" smtClean="0"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4703117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dirty="0" smtClean="0"/>
              <a:t>DevOps = Development and Operations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dirty="0" smtClean="0"/>
              <a:t>DevSecOps = Development, Security and Operations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AU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dirty="0" smtClean="0"/>
              <a:t>It is worth</a:t>
            </a:r>
            <a:r>
              <a:rPr lang="en-AU" baseline="0" dirty="0" smtClean="0"/>
              <a:t> enabling this as part of your repository so you can be alerted to any security vulnerabilities of code dependencies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baseline="0" dirty="0" smtClean="0"/>
              <a:t>This is not from any of my repositories, I found this online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AU" baseline="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baseline="0" dirty="0" smtClean="0"/>
              <a:t>Ideally, you should include cyber security from the beginning if your project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32A27E-9C1F-424A-8B45-FB423BD6A0BB}" type="slidenum">
              <a:rPr lang="en-US" smtClean="0"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6424098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dirty="0" smtClean="0"/>
              <a:t>These were vulnerabilities</a:t>
            </a:r>
            <a:r>
              <a:rPr lang="en-AU" baseline="0" dirty="0" smtClean="0"/>
              <a:t> from my presentation I did last year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baseline="0" dirty="0" smtClean="0"/>
              <a:t>I did address these, so my code is no longer vulnerable!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32A27E-9C1F-424A-8B45-FB423BD6A0BB}" type="slidenum">
              <a:rPr lang="en-US" smtClean="0"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9488640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dirty="0" smtClean="0"/>
              <a:t>See next slide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32A27E-9C1F-424A-8B45-FB423BD6A0BB}" type="slidenum">
              <a:rPr lang="en-US" smtClean="0"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0034905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dirty="0" err="1" smtClean="0"/>
              <a:t>Depedabot</a:t>
            </a:r>
            <a:r>
              <a:rPr lang="en-AU" dirty="0" smtClean="0"/>
              <a:t> will automatically create</a:t>
            </a:r>
            <a:r>
              <a:rPr lang="en-AU" baseline="0" dirty="0" smtClean="0"/>
              <a:t> a new branch and Pull Request for you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AU" baseline="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dirty="0" smtClean="0"/>
              <a:t>Don’t blindly merge the PR straight</a:t>
            </a:r>
            <a:r>
              <a:rPr lang="en-AU" baseline="0" dirty="0" smtClean="0"/>
              <a:t> away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baseline="0" dirty="0" smtClean="0"/>
              <a:t>Make sure all your unit tests and integration tests work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32A27E-9C1F-424A-8B45-FB423BD6A0BB}" type="slidenum">
              <a:rPr lang="en-US" smtClean="0"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5349908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baseline="0" dirty="0" smtClean="0"/>
              <a:t>Because I am a nice guy, here are my final tips and tricks to be a good developer and project manager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AU" baseline="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baseline="0" dirty="0" smtClean="0"/>
              <a:t>Make sure you set some time aside to plan before you jump straight into the code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baseline="0" dirty="0" smtClean="0"/>
              <a:t>Start small = </a:t>
            </a:r>
            <a:r>
              <a:rPr lang="en-AU" baseline="0" dirty="0" err="1" smtClean="0"/>
              <a:t>PoC</a:t>
            </a:r>
            <a:endParaRPr lang="en-AU" baseline="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baseline="0" dirty="0" smtClean="0"/>
              <a:t>Make sure your </a:t>
            </a:r>
            <a:r>
              <a:rPr lang="en-AU" baseline="0" dirty="0" err="1" smtClean="0"/>
              <a:t>PoC</a:t>
            </a:r>
            <a:r>
              <a:rPr lang="en-AU" baseline="0" dirty="0" smtClean="0"/>
              <a:t> / idea works before you start anything else!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AU" baseline="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baseline="0" dirty="0" smtClean="0"/>
              <a:t>Always, get feedback from your customer as soon as you can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baseline="0" dirty="0" smtClean="0"/>
              <a:t>Get constant feedback throughout the project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AU" baseline="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baseline="0" dirty="0" smtClean="0"/>
              <a:t>If things do not make sense, ask for help / clarification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baseline="0" dirty="0" smtClean="0"/>
              <a:t>Keep asking questions until things make sense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AU" baseline="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baseline="0" dirty="0" smtClean="0"/>
              <a:t>Raise issues early if and when they arise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AU" baseline="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baseline="0" dirty="0" smtClean="0"/>
              <a:t>If you do this, you have a good chance that your project won’t fail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AU" baseline="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baseline="0" dirty="0" smtClean="0"/>
              <a:t>Also, for inspiration on how others have configured their GitHub repositories, search for some online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32A27E-9C1F-424A-8B45-FB423BD6A0BB}" type="slidenum">
              <a:rPr lang="en-US" smtClean="0"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2793026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dirty="0" smtClean="0"/>
              <a:t>Thank you for your time!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AU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dirty="0" smtClean="0"/>
              <a:t>This concludes</a:t>
            </a:r>
            <a:r>
              <a:rPr lang="en-AU" baseline="0" dirty="0" smtClean="0"/>
              <a:t> the talking part of my presentation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AU" baseline="0" dirty="0" smtClean="0"/>
              <a:t>There are more slides after this</a:t>
            </a:r>
            <a:r>
              <a:rPr lang="en-US" baseline="0" dirty="0" smtClean="0"/>
              <a:t> and the lab</a:t>
            </a:r>
            <a:endParaRPr lang="en-AU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32A27E-9C1F-424A-8B45-FB423BD6A0BB}" type="slidenum">
              <a:rPr lang="en-US" smtClean="0"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3561030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dirty="0" smtClean="0"/>
              <a:t>This is a simple Git tutorial that you can do yourself</a:t>
            </a:r>
            <a:endParaRPr lang="en-US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It</a:t>
            </a:r>
            <a:r>
              <a:rPr lang="en-US" baseline="0" dirty="0" smtClean="0"/>
              <a:t> includes: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 smtClean="0"/>
              <a:t>Create a repository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 smtClean="0"/>
              <a:t>Create branches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 smtClean="0"/>
              <a:t>Making and committing changes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 smtClean="0"/>
              <a:t>Creating a Pull Request (PR)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 smtClean="0"/>
              <a:t>Merging a Pull Request</a:t>
            </a:r>
            <a:endParaRPr lang="en-AU" dirty="0" smtClean="0"/>
          </a:p>
          <a:p>
            <a:pPr marL="0" lvl="0" indent="0">
              <a:buFont typeface="Arial" panose="020B0604020202020204" pitchFamily="34" charset="0"/>
              <a:buNone/>
            </a:pPr>
            <a:endParaRPr lang="en-GB" dirty="0" smtClean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dirty="0" smtClean="0"/>
              <a:t>URL: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AU" b="1" dirty="0" smtClean="0"/>
              <a:t>GitHub Hello World Tutorial:</a:t>
            </a:r>
            <a:r>
              <a:rPr lang="en-AU" baseline="0" dirty="0" smtClean="0"/>
              <a:t> https://docs.github.com/en/get-started/quickstart/hello-world</a:t>
            </a:r>
            <a:endParaRPr lang="en-AU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32A27E-9C1F-424A-8B45-FB423BD6A0BB}" type="slidenum">
              <a:rPr lang="en-US" smtClean="0"/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0670112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baseline="0" dirty="0" smtClean="0"/>
              <a:t>My code will be available here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AU" baseline="0" dirty="0" smtClean="0"/>
              <a:t>Python calculator code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AU" baseline="0" dirty="0" smtClean="0"/>
              <a:t>AWS CodePipeline pipeline code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AU" baseline="0" dirty="0" smtClean="0"/>
              <a:t>Previous year code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AU" baseline="0" dirty="0" smtClean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AU" baseline="0" dirty="0" smtClean="0"/>
              <a:t>Feel free to have a look and use it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AU" baseline="0" dirty="0" smtClean="0"/>
              <a:t>It’s all under the MIT license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en-AU" baseline="0" dirty="0" smtClean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AU" baseline="0" dirty="0" smtClean="0"/>
              <a:t>URL: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baseline="0" dirty="0" err="1" smtClean="0"/>
              <a:t>Git</a:t>
            </a:r>
            <a:r>
              <a:rPr lang="en-US" b="1" baseline="0" dirty="0" smtClean="0"/>
              <a:t> Explained in 100 Seconds:</a:t>
            </a:r>
            <a:r>
              <a:rPr lang="en-US" b="0" baseline="0" dirty="0" smtClean="0"/>
              <a:t> </a:t>
            </a:r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https://www.youtube.com/watch?v=hwP7WQkmECE</a:t>
            </a:r>
            <a:endParaRPr lang="en-US" b="1" baseline="0" dirty="0" smtClean="0"/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baseline="0" dirty="0" smtClean="0"/>
              <a:t>GitHub Pull Request in 100 Seconds:</a:t>
            </a:r>
            <a:r>
              <a:rPr lang="en-US" b="0" baseline="0" dirty="0" smtClean="0"/>
              <a:t> </a:t>
            </a:r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https://www.youtube.com/watch?v=8lGpZkjnkt4</a:t>
            </a:r>
            <a:endParaRPr lang="en-US" b="1" baseline="0" dirty="0" smtClean="0"/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baseline="0" dirty="0" smtClean="0"/>
              <a:t>How to Fork a GitHub Repository:</a:t>
            </a:r>
            <a:r>
              <a:rPr lang="en-US" b="0" baseline="0" dirty="0" smtClean="0"/>
              <a:t> </a:t>
            </a:r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https://www.youtube.com/watch?v=XTolZqmZq6s</a:t>
            </a:r>
            <a:endParaRPr lang="en-US" b="1" baseline="0" dirty="0" smtClean="0"/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baseline="0" dirty="0" smtClean="0"/>
              <a:t>My GitHub: </a:t>
            </a:r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https://github.com/BluCloudEngineer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32A27E-9C1F-424A-8B45-FB423BD6A0BB}" type="slidenum">
              <a:rPr lang="en-US" smtClean="0"/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4224042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dirty="0" smtClean="0"/>
              <a:t>The</a:t>
            </a:r>
            <a:r>
              <a:rPr lang="en-AU" baseline="0" dirty="0" smtClean="0"/>
              <a:t> moment you have all been waiting for!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AU" baseline="0" dirty="0" smtClean="0"/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AU" dirty="0" smtClean="0"/>
              <a:t>I will be staying around after the class and happy to talk to</a:t>
            </a:r>
            <a:r>
              <a:rPr lang="en-AU" baseline="0" dirty="0" smtClean="0"/>
              <a:t> you if you have any additional questions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AU" baseline="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baseline="0" dirty="0" smtClean="0"/>
              <a:t>If you have any feedback for me, please let me or Rachel know!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32A27E-9C1F-424A-8B45-FB423BD6A0BB}" type="slidenum">
              <a:rPr lang="en-US" smtClean="0"/>
              <a:t>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09614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dirty="0" smtClean="0"/>
              <a:t>Most</a:t>
            </a:r>
            <a:r>
              <a:rPr lang="en-AU" baseline="0" dirty="0" smtClean="0"/>
              <a:t> tech companies I’ve worked with use Jira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baseline="0" dirty="0" smtClean="0"/>
              <a:t>You can integrate it with BitBucket to track code changes and ticket management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AU" baseline="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baseline="0" dirty="0" smtClean="0"/>
              <a:t>Some companies that are not mature / don’t have that much of a budget for Atlassian use Trello for ticket management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AU" baseline="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baseline="0" dirty="0" smtClean="0"/>
              <a:t>There are plenty more options out there, but these are the three I will be talking about the most today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32A27E-9C1F-424A-8B45-FB423BD6A0BB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8815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baseline="0" dirty="0" smtClean="0"/>
              <a:t>See next slide for notes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32A27E-9C1F-424A-8B45-FB423BD6A0BB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21441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B644C-E7CC-4157-8219-28EE94822875}" type="datetimeFigureOut">
              <a:rPr lang="en-US" smtClean="0"/>
              <a:t>8/23/2023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DAC56-CBF2-464E-9439-82788822D45D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30832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B644C-E7CC-4157-8219-28EE94822875}" type="datetimeFigureOut">
              <a:rPr lang="en-US" smtClean="0"/>
              <a:t>8/23/2023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DAC56-CBF2-464E-9439-82788822D45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27961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B644C-E7CC-4157-8219-28EE94822875}" type="datetimeFigureOut">
              <a:rPr lang="en-US" smtClean="0"/>
              <a:t>8/23/2023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DAC56-CBF2-464E-9439-82788822D45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81798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B644C-E7CC-4157-8219-28EE94822875}" type="datetimeFigureOut">
              <a:rPr lang="en-US" smtClean="0"/>
              <a:t>8/23/2023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DAC56-CBF2-464E-9439-82788822D45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63941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B644C-E7CC-4157-8219-28EE94822875}" type="datetimeFigureOut">
              <a:rPr lang="en-US" smtClean="0"/>
              <a:t>8/23/2023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DAC56-CBF2-464E-9439-82788822D45D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31475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B644C-E7CC-4157-8219-28EE94822875}" type="datetimeFigureOut">
              <a:rPr lang="en-US" smtClean="0"/>
              <a:t>8/23/2023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DAC56-CBF2-464E-9439-82788822D45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93754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B644C-E7CC-4157-8219-28EE94822875}" type="datetimeFigureOut">
              <a:rPr lang="en-US" smtClean="0"/>
              <a:t>8/23/2023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DAC56-CBF2-464E-9439-82788822D45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25227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B644C-E7CC-4157-8219-28EE94822875}" type="datetimeFigureOut">
              <a:rPr lang="en-US" smtClean="0"/>
              <a:t>8/23/2023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DAC56-CBF2-464E-9439-82788822D45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45457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B644C-E7CC-4157-8219-28EE94822875}" type="datetimeFigureOut">
              <a:rPr lang="en-US" smtClean="0"/>
              <a:t>8/23/2023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DAC56-CBF2-464E-9439-82788822D45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96889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253B644C-E7CC-4157-8219-28EE94822875}" type="datetimeFigureOut">
              <a:rPr lang="en-US" smtClean="0"/>
              <a:t>8/23/2023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77DAC56-CBF2-464E-9439-82788822D45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47397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B644C-E7CC-4157-8219-28EE94822875}" type="datetimeFigureOut">
              <a:rPr lang="en-US" smtClean="0"/>
              <a:t>8/23/2023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DAC56-CBF2-464E-9439-82788822D45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92298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253B644C-E7CC-4157-8219-28EE94822875}" type="datetimeFigureOut">
              <a:rPr lang="en-US" smtClean="0"/>
              <a:t>8/23/2023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377DAC56-CBF2-464E-9439-82788822D45D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54723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gif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gif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gif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gif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gif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gif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GB" dirty="0"/>
              <a:t>Group Project Workflows in GitHub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/>
            <a:r>
              <a:rPr lang="en-AU" dirty="0" smtClean="0"/>
              <a:t>By Daniel Costantin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7723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Example Jira board – During Scrum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3795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Example Jira board – During Scrum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045"/>
            <a:ext cx="12192000" cy="67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776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Example Jira board – Backlog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8721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Example Jira board – Backlog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6603"/>
            <a:ext cx="12192000" cy="6352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949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Example Trello board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8451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Example Trello board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15010"/>
            <a:ext cx="12192000" cy="5027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596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Example GitHub Projects board – Standup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1707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Example GitHub Projects board – Standup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385011"/>
            <a:ext cx="10058400" cy="6087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199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Example GitHub Projects board – The Plan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9074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Example GitHub Projects board – The Plan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407069"/>
            <a:ext cx="10058400" cy="6043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99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Before I begin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AU" dirty="0" smtClean="0"/>
              <a:t>The views and opinions expressed in this presentation are that of my own and do not reflect that of my employers (past and present).</a:t>
            </a:r>
          </a:p>
          <a:p>
            <a:pPr algn="just"/>
            <a:endParaRPr lang="en-AU" dirty="0"/>
          </a:p>
          <a:p>
            <a:pPr algn="just"/>
            <a:r>
              <a:rPr lang="en-AU" dirty="0" smtClean="0"/>
              <a:t>This presentation is based on my own experience, research and experimentation.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49152" y="3643445"/>
            <a:ext cx="3493697" cy="2491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657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Helpful links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3237124" y="2668511"/>
            <a:ext cx="1911927" cy="2063668"/>
            <a:chOff x="439387" y="3613934"/>
            <a:chExt cx="1911927" cy="206366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350" y="3613934"/>
              <a:ext cx="1800000" cy="1800000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439387" y="5308270"/>
              <a:ext cx="19119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dirty="0" smtClean="0"/>
                <a:t>The Dev Board</a:t>
              </a:r>
              <a:endParaRPr lang="en-US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5376968" y="2668511"/>
            <a:ext cx="1800000" cy="2380849"/>
            <a:chOff x="4143375" y="1476375"/>
            <a:chExt cx="1800000" cy="2380849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43375" y="1476375"/>
              <a:ext cx="1800000" cy="1800000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4313042" y="3210893"/>
              <a:ext cx="146066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dirty="0" smtClean="0"/>
                <a:t>The KANBAN Board</a:t>
              </a:r>
              <a:endParaRPr lang="en-US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7404885" y="2668511"/>
            <a:ext cx="1800000" cy="2352218"/>
            <a:chOff x="4642139" y="1338150"/>
            <a:chExt cx="1800000" cy="2352218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42139" y="1338150"/>
              <a:ext cx="1800000" cy="1800000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4835582" y="3044037"/>
              <a:ext cx="146066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dirty="0" smtClean="0"/>
                <a:t>Build a Barker MVP</a:t>
              </a:r>
              <a:endParaRPr lang="en-US" dirty="0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9432800" y="2668511"/>
            <a:ext cx="1800000" cy="2381053"/>
            <a:chOff x="7524750" y="608487"/>
            <a:chExt cx="1800000" cy="2381053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24750" y="608487"/>
              <a:ext cx="1800000" cy="1800000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7678501" y="2343209"/>
              <a:ext cx="146066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dirty="0" smtClean="0"/>
                <a:t>35 Example Trello Boards</a:t>
              </a:r>
              <a:endParaRPr lang="en-US" dirty="0"/>
            </a:p>
          </p:txBody>
        </p:sp>
      </p:grpSp>
      <p:cxnSp>
        <p:nvCxnSpPr>
          <p:cNvPr id="18" name="Straight Connector 17"/>
          <p:cNvCxnSpPr/>
          <p:nvPr/>
        </p:nvCxnSpPr>
        <p:spPr>
          <a:xfrm>
            <a:off x="3097216" y="2444351"/>
            <a:ext cx="0" cy="2670491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/>
          <p:cNvGrpSpPr/>
          <p:nvPr/>
        </p:nvGrpSpPr>
        <p:grpSpPr>
          <a:xfrm>
            <a:off x="1097280" y="2668511"/>
            <a:ext cx="1911927" cy="2380848"/>
            <a:chOff x="2815887" y="2295977"/>
            <a:chExt cx="1911927" cy="2380848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71850" y="2295977"/>
              <a:ext cx="1800000" cy="1800000"/>
            </a:xfrm>
            <a:prstGeom prst="rect">
              <a:avLst/>
            </a:prstGeom>
          </p:spPr>
        </p:pic>
        <p:sp>
          <p:nvSpPr>
            <p:cNvPr id="21" name="TextBox 20"/>
            <p:cNvSpPr txBox="1"/>
            <p:nvPr/>
          </p:nvSpPr>
          <p:spPr>
            <a:xfrm>
              <a:off x="2815887" y="4030494"/>
              <a:ext cx="191192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dirty="0" smtClean="0"/>
                <a:t>About GitHub Projects</a:t>
              </a:r>
              <a:endParaRPr lang="en-US" dirty="0"/>
            </a:p>
          </p:txBody>
        </p:sp>
      </p:grpSp>
      <p:cxnSp>
        <p:nvCxnSpPr>
          <p:cNvPr id="22" name="Straight Connector 21"/>
          <p:cNvCxnSpPr/>
          <p:nvPr/>
        </p:nvCxnSpPr>
        <p:spPr>
          <a:xfrm>
            <a:off x="5215201" y="2444351"/>
            <a:ext cx="0" cy="2670491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7284767" y="2444351"/>
            <a:ext cx="0" cy="2670491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9306486" y="2444351"/>
            <a:ext cx="0" cy="2670491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6580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How standard are your standards?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097279" y="1859332"/>
            <a:ext cx="5213209" cy="4023360"/>
          </a:xfrm>
        </p:spPr>
        <p:txBody>
          <a:bodyPr/>
          <a:lstStyle/>
          <a:p>
            <a:pPr marL="363538" indent="-269875" algn="just">
              <a:buFont typeface="Arial" panose="020B0604020202020204" pitchFamily="34" charset="0"/>
              <a:buChar char="•"/>
            </a:pPr>
            <a:r>
              <a:rPr lang="en-AU" dirty="0" smtClean="0"/>
              <a:t>Another important thing to consider before and during your project</a:t>
            </a:r>
          </a:p>
          <a:p>
            <a:pPr marL="363538" indent="-269875" algn="just">
              <a:buFont typeface="Arial" panose="020B0604020202020204" pitchFamily="34" charset="0"/>
              <a:buChar char="•"/>
            </a:pPr>
            <a:r>
              <a:rPr lang="en-AU" dirty="0" smtClean="0"/>
              <a:t>Make sure you adhere to them</a:t>
            </a:r>
          </a:p>
          <a:p>
            <a:pPr marL="363538" indent="-269875" algn="just">
              <a:buFont typeface="Arial" panose="020B0604020202020204" pitchFamily="34" charset="0"/>
              <a:buChar char="•"/>
            </a:pPr>
            <a:r>
              <a:rPr lang="en-AU" dirty="0" smtClean="0"/>
              <a:t>Add controls and processes to ensure you are following them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7204" y="2601984"/>
            <a:ext cx="3888476" cy="2189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450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Coding standards</a:t>
            </a:r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3079565" y="2055574"/>
            <a:ext cx="0" cy="348727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/>
          <p:cNvGrpSpPr/>
          <p:nvPr/>
        </p:nvGrpSpPr>
        <p:grpSpPr>
          <a:xfrm>
            <a:off x="1097280" y="2543358"/>
            <a:ext cx="1800000" cy="2169332"/>
            <a:chOff x="197280" y="2401048"/>
            <a:chExt cx="1800000" cy="2169332"/>
          </a:xfrm>
        </p:grpSpPr>
        <p:sp>
          <p:nvSpPr>
            <p:cNvPr id="7" name="TextBox 6"/>
            <p:cNvSpPr txBox="1"/>
            <p:nvPr/>
          </p:nvSpPr>
          <p:spPr>
            <a:xfrm>
              <a:off x="197280" y="4201048"/>
              <a:ext cx="1800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dirty="0" smtClean="0"/>
                <a:t>C Standards</a:t>
              </a:r>
              <a:endParaRPr lang="en-US" dirty="0"/>
            </a:p>
          </p:txBody>
        </p:sp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7280" y="2401048"/>
              <a:ext cx="1800000" cy="1800000"/>
            </a:xfrm>
            <a:prstGeom prst="rect">
              <a:avLst/>
            </a:prstGeom>
          </p:spPr>
        </p:pic>
      </p:grpSp>
      <p:grpSp>
        <p:nvGrpSpPr>
          <p:cNvPr id="11" name="Group 10"/>
          <p:cNvGrpSpPr/>
          <p:nvPr/>
        </p:nvGrpSpPr>
        <p:grpSpPr>
          <a:xfrm>
            <a:off x="3208941" y="2543358"/>
            <a:ext cx="1800000" cy="2169332"/>
            <a:chOff x="4586464" y="2461906"/>
            <a:chExt cx="1800000" cy="2169332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86464" y="2461906"/>
              <a:ext cx="1800000" cy="1800000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4586464" y="4261906"/>
              <a:ext cx="1800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dirty="0" smtClean="0"/>
                <a:t>C# Standards</a:t>
              </a:r>
              <a:endParaRPr lang="en-US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320602" y="2543358"/>
            <a:ext cx="1800000" cy="2169332"/>
            <a:chOff x="4651375" y="1837619"/>
            <a:chExt cx="1800000" cy="2169332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1375" y="1837619"/>
              <a:ext cx="1800000" cy="1800000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4651375" y="3637619"/>
              <a:ext cx="1800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dirty="0" smtClean="0"/>
                <a:t>C++ Standards</a:t>
              </a:r>
              <a:endParaRPr lang="en-US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7432263" y="2543358"/>
            <a:ext cx="1800000" cy="2446331"/>
            <a:chOff x="6835671" y="2026661"/>
            <a:chExt cx="1800000" cy="2446331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35671" y="2026661"/>
              <a:ext cx="1800000" cy="1800000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6835671" y="3826661"/>
              <a:ext cx="18000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dirty="0" smtClean="0"/>
                <a:t>Node.js Standards</a:t>
              </a:r>
              <a:endParaRPr lang="en-US" dirty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9543925" y="2543358"/>
            <a:ext cx="1800000" cy="2336306"/>
            <a:chOff x="9400735" y="3044515"/>
            <a:chExt cx="1800000" cy="2336306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00735" y="3044515"/>
              <a:ext cx="1800000" cy="1800000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9400735" y="4734490"/>
              <a:ext cx="18000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dirty="0" smtClean="0"/>
                <a:t>Python Standards</a:t>
              </a:r>
              <a:endParaRPr lang="en-US" dirty="0"/>
            </a:p>
          </p:txBody>
        </p:sp>
      </p:grpSp>
      <p:cxnSp>
        <p:nvCxnSpPr>
          <p:cNvPr id="23" name="Straight Connector 22"/>
          <p:cNvCxnSpPr/>
          <p:nvPr/>
        </p:nvCxnSpPr>
        <p:spPr>
          <a:xfrm>
            <a:off x="5153973" y="2055574"/>
            <a:ext cx="0" cy="348727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9399872" y="2055574"/>
            <a:ext cx="0" cy="348727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7267743" y="2055574"/>
            <a:ext cx="0" cy="348727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212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Can we all agree to commit?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097279" y="1859332"/>
            <a:ext cx="4851965" cy="4023360"/>
          </a:xfrm>
        </p:spPr>
        <p:txBody>
          <a:bodyPr/>
          <a:lstStyle/>
          <a:p>
            <a:pPr marL="363538" indent="-269875" algn="just">
              <a:buFont typeface="Arial" panose="020B0604020202020204" pitchFamily="34" charset="0"/>
              <a:buChar char="•"/>
            </a:pPr>
            <a:r>
              <a:rPr lang="en-AU" dirty="0" smtClean="0"/>
              <a:t>Did you know, there are standards for git commit messages as well?</a:t>
            </a:r>
          </a:p>
          <a:p>
            <a:pPr marL="363538" indent="-269875" algn="just">
              <a:buFont typeface="Arial" panose="020B0604020202020204" pitchFamily="34" charset="0"/>
              <a:buChar char="•"/>
            </a:pPr>
            <a:r>
              <a:rPr lang="en-AU" dirty="0" smtClean="0"/>
              <a:t>Proper git commit messages can help when:</a:t>
            </a:r>
          </a:p>
          <a:p>
            <a:pPr marL="656146" lvl="1" indent="-269875" algn="just">
              <a:buFont typeface="Arial" panose="020B0604020202020204" pitchFamily="34" charset="0"/>
              <a:buChar char="•"/>
            </a:pPr>
            <a:r>
              <a:rPr lang="en-AU" dirty="0" smtClean="0"/>
              <a:t>Reviewing or retrieving old versions of code</a:t>
            </a:r>
          </a:p>
          <a:p>
            <a:pPr marL="656146" lvl="1" indent="-269875" algn="just">
              <a:buFont typeface="Arial" panose="020B0604020202020204" pitchFamily="34" charset="0"/>
              <a:buChar char="•"/>
            </a:pPr>
            <a:r>
              <a:rPr lang="en-AU" dirty="0" smtClean="0"/>
              <a:t>Reviewing other developers code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2358" y="2608676"/>
            <a:ext cx="4433322" cy="2524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209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Examples of good commit messages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097279" y="1859332"/>
            <a:ext cx="9943254" cy="1888580"/>
          </a:xfrm>
        </p:spPr>
        <p:txBody>
          <a:bodyPr/>
          <a:lstStyle/>
          <a:p>
            <a:pPr marL="363538" indent="-269875" algn="just">
              <a:buFont typeface="Arial" panose="020B0604020202020204" pitchFamily="34" charset="0"/>
              <a:buChar char="•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git commit -m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“Added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tax calculation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function”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63538" indent="-269875" algn="just">
              <a:buFont typeface="Arial" panose="020B0604020202020204" pitchFamily="34" charset="0"/>
              <a:buChar char="•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git commit -m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“Added tax calculation unit tests”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63538" indent="-269875" algn="just">
              <a:buFont typeface="Arial" panose="020B0604020202020204" pitchFamily="34" charset="0"/>
              <a:buChar char="•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git commit -m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“Imported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common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libraries”</a:t>
            </a:r>
          </a:p>
          <a:p>
            <a:pPr marL="363538" indent="-269875" algn="just">
              <a:buFont typeface="Arial" panose="020B0604020202020204" pitchFamily="34" charset="0"/>
              <a:buChar char="•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git commit -m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“Fixed logic evaluation bug”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93663" indent="0" algn="just">
              <a:buNone/>
            </a:pP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63538" indent="-269875" algn="just">
              <a:buFont typeface="Arial" panose="020B0604020202020204" pitchFamily="34" charset="0"/>
              <a:buChar char="•"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1097279" y="3747912"/>
            <a:ext cx="9943254" cy="1414446"/>
          </a:xfrm>
          <a:prstGeom prst="rect">
            <a:avLst/>
          </a:prstGeom>
        </p:spPr>
        <p:txBody>
          <a:bodyPr vert="horz" lIns="0" tIns="45720" rIns="0" bIns="45720" rtlCol="0">
            <a:normAutofit fontScale="85000" lnSpcReduction="1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3538" indent="-269875" algn="just">
              <a:buFont typeface="Arial" panose="020B0604020202020204" pitchFamily="34" charset="0"/>
              <a:buChar char="•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git commit -m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“feat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: example hello world api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endpoint”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63538" indent="-269875" algn="just">
              <a:buFont typeface="Arial" panose="020B0604020202020204" pitchFamily="34" charset="0"/>
              <a:buChar char="•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git commit -m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“feat(1234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): added authentication logic to api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endpoint”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63538" indent="-269875" algn="just">
              <a:buFont typeface="Arial" panose="020B0604020202020204" pitchFamily="34" charset="0"/>
              <a:buChar char="•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git commit -m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“documentation(5432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): added docker build and run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commands”</a:t>
            </a:r>
          </a:p>
        </p:txBody>
      </p:sp>
    </p:spTree>
    <p:extLst>
      <p:ext uri="{BB962C8B-B14F-4D97-AF65-F5344CB8AC3E}">
        <p14:creationId xmlns:p14="http://schemas.microsoft.com/office/powerpoint/2010/main" val="3492194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Examples of bad commit messages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097279" y="1859332"/>
            <a:ext cx="9943254" cy="4023360"/>
          </a:xfrm>
        </p:spPr>
        <p:txBody>
          <a:bodyPr>
            <a:normAutofit fontScale="85000" lnSpcReduction="20000"/>
          </a:bodyPr>
          <a:lstStyle/>
          <a:p>
            <a:pPr marL="363538" indent="-269875" algn="just">
              <a:buFont typeface="Arial" panose="020B0604020202020204" pitchFamily="34" charset="0"/>
              <a:buChar char="•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git commit -m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“added stuff”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63538" indent="-269875" algn="just">
              <a:buFont typeface="Arial" panose="020B0604020202020204" pitchFamily="34" charset="0"/>
              <a:buChar char="•"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63538" indent="-269875" algn="just">
              <a:buFont typeface="Arial" panose="020B0604020202020204" pitchFamily="34" charset="0"/>
              <a:buChar char="•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git commit -m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“test”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63538" indent="-269875" algn="just">
              <a:buFont typeface="Arial" panose="020B0604020202020204" pitchFamily="34" charset="0"/>
              <a:buChar char="•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git commit -m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“test”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63538" indent="-269875" algn="just">
              <a:buFont typeface="Arial" panose="020B0604020202020204" pitchFamily="34" charset="0"/>
              <a:buChar char="•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git commit -m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“test”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63538" indent="-269875" algn="just">
              <a:buFont typeface="Arial" panose="020B0604020202020204" pitchFamily="34" charset="0"/>
              <a:buChar char="•"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63538" indent="-269875" algn="just">
              <a:buFont typeface="Arial" panose="020B0604020202020204" pitchFamily="34" charset="0"/>
              <a:buChar char="•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git commit -m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“a”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63538" indent="-269875" algn="just">
              <a:buFont typeface="Arial" panose="020B0604020202020204" pitchFamily="34" charset="0"/>
              <a:buChar char="•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git commit -m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“b”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63538" indent="-269875" algn="just">
              <a:buFont typeface="Arial" panose="020B0604020202020204" pitchFamily="34" charset="0"/>
              <a:buChar char="•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git commit -m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“c”</a:t>
            </a:r>
          </a:p>
          <a:p>
            <a:pPr marL="363538" indent="-269875" algn="just">
              <a:buFont typeface="Arial" panose="020B0604020202020204" pitchFamily="34" charset="0"/>
              <a:buChar char="•"/>
            </a:pPr>
            <a:endParaRPr lang="en-AU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63538" indent="-269875" algn="just">
              <a:buFont typeface="Arial" panose="020B0604020202020204" pitchFamily="34" charset="0"/>
              <a:buChar char="•"/>
            </a:pPr>
            <a:r>
              <a:rPr lang="en-AU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git commit –m “”</a:t>
            </a:r>
            <a:endParaRPr lang="en-AU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0765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Git standards references</a:t>
            </a:r>
            <a:endParaRPr lang="en-US" dirty="0"/>
          </a:p>
        </p:txBody>
      </p:sp>
      <p:cxnSp>
        <p:nvCxnSpPr>
          <p:cNvPr id="22" name="Straight Connector 21"/>
          <p:cNvCxnSpPr/>
          <p:nvPr/>
        </p:nvCxnSpPr>
        <p:spPr>
          <a:xfrm>
            <a:off x="3380773" y="1971148"/>
            <a:ext cx="0" cy="3723371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/>
          <p:cNvGrpSpPr/>
          <p:nvPr/>
        </p:nvGrpSpPr>
        <p:grpSpPr>
          <a:xfrm>
            <a:off x="1097280" y="2140265"/>
            <a:ext cx="1800000" cy="2723330"/>
            <a:chOff x="-2482561" y="1464995"/>
            <a:chExt cx="1800000" cy="2723330"/>
          </a:xfrm>
        </p:grpSpPr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482561" y="1464995"/>
              <a:ext cx="1800000" cy="1800000"/>
            </a:xfrm>
            <a:prstGeom prst="rect">
              <a:avLst/>
            </a:prstGeom>
          </p:spPr>
        </p:pic>
        <p:sp>
          <p:nvSpPr>
            <p:cNvPr id="28" name="TextBox 27"/>
            <p:cNvSpPr txBox="1"/>
            <p:nvPr/>
          </p:nvSpPr>
          <p:spPr>
            <a:xfrm>
              <a:off x="-2482561" y="3264995"/>
              <a:ext cx="180000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Amazon Web Services GitHub Repositories</a:t>
              </a: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3881379" y="2140265"/>
            <a:ext cx="1800000" cy="2499882"/>
            <a:chOff x="-2725574" y="1291297"/>
            <a:chExt cx="1800000" cy="2499882"/>
          </a:xfrm>
        </p:grpSpPr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725574" y="1291297"/>
              <a:ext cx="1800000" cy="1800000"/>
            </a:xfrm>
            <a:prstGeom prst="rect">
              <a:avLst/>
            </a:prstGeom>
          </p:spPr>
        </p:pic>
        <p:sp>
          <p:nvSpPr>
            <p:cNvPr id="31" name="TextBox 30"/>
            <p:cNvSpPr txBox="1"/>
            <p:nvPr/>
          </p:nvSpPr>
          <p:spPr>
            <a:xfrm>
              <a:off x="-2725574" y="3144848"/>
              <a:ext cx="18000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Conventional Commits</a:t>
              </a: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6665478" y="2140265"/>
            <a:ext cx="1800000" cy="2827282"/>
            <a:chOff x="-2866442" y="1563851"/>
            <a:chExt cx="1800000" cy="2827282"/>
          </a:xfrm>
        </p:grpSpPr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866442" y="1563851"/>
              <a:ext cx="1800000" cy="1800000"/>
            </a:xfrm>
            <a:prstGeom prst="rect">
              <a:avLst/>
            </a:prstGeom>
          </p:spPr>
        </p:pic>
        <p:sp>
          <p:nvSpPr>
            <p:cNvPr id="34" name="TextBox 33"/>
            <p:cNvSpPr txBox="1"/>
            <p:nvPr/>
          </p:nvSpPr>
          <p:spPr>
            <a:xfrm>
              <a:off x="-2866442" y="3467803"/>
              <a:ext cx="180000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Git commit message convention</a:t>
              </a: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9449576" y="2140265"/>
            <a:ext cx="1800000" cy="2591224"/>
            <a:chOff x="-2532066" y="1725757"/>
            <a:chExt cx="1800000" cy="2591224"/>
          </a:xfrm>
        </p:grpSpPr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532066" y="1725757"/>
              <a:ext cx="1800000" cy="1800000"/>
            </a:xfrm>
            <a:prstGeom prst="rect">
              <a:avLst/>
            </a:prstGeom>
          </p:spPr>
        </p:pic>
        <p:sp>
          <p:nvSpPr>
            <p:cNvPr id="37" name="TextBox 36"/>
            <p:cNvSpPr txBox="1"/>
            <p:nvPr/>
          </p:nvSpPr>
          <p:spPr>
            <a:xfrm>
              <a:off x="-2532066" y="3670650"/>
              <a:ext cx="18000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Microsoft GitHub Repositories</a:t>
              </a:r>
            </a:p>
          </p:txBody>
        </p:sp>
      </p:grpSp>
      <p:cxnSp>
        <p:nvCxnSpPr>
          <p:cNvPr id="38" name="Straight Connector 37"/>
          <p:cNvCxnSpPr/>
          <p:nvPr/>
        </p:nvCxnSpPr>
        <p:spPr>
          <a:xfrm>
            <a:off x="6126480" y="1971148"/>
            <a:ext cx="0" cy="3723371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9017594" y="1971148"/>
            <a:ext cx="0" cy="3723371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5446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Do you have a code review process?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097279" y="1859332"/>
            <a:ext cx="5822810" cy="4023360"/>
          </a:xfrm>
        </p:spPr>
        <p:txBody>
          <a:bodyPr/>
          <a:lstStyle/>
          <a:p>
            <a:pPr marL="363538" indent="-269875" algn="just">
              <a:buFont typeface="Arial" panose="020B0604020202020204" pitchFamily="34" charset="0"/>
              <a:buChar char="•"/>
            </a:pPr>
            <a:r>
              <a:rPr lang="en-AU" dirty="0"/>
              <a:t>What checks (if any) will you include in pull requests</a:t>
            </a:r>
            <a:r>
              <a:rPr lang="en-AU" dirty="0" smtClean="0"/>
              <a:t>?</a:t>
            </a:r>
          </a:p>
          <a:p>
            <a:pPr marL="363538" indent="-269875" algn="just">
              <a:buFont typeface="Arial" panose="020B0604020202020204" pitchFamily="34" charset="0"/>
              <a:buChar char="•"/>
            </a:pPr>
            <a:r>
              <a:rPr lang="en-AU" dirty="0" smtClean="0"/>
              <a:t>What merge rules (if any) </a:t>
            </a:r>
            <a:r>
              <a:rPr lang="en-AU" dirty="0"/>
              <a:t>will you include in pull requests?</a:t>
            </a:r>
            <a:endParaRPr lang="en-AU" dirty="0" smtClean="0"/>
          </a:p>
          <a:p>
            <a:pPr marL="363538" indent="-269875" algn="just">
              <a:buFont typeface="Arial" panose="020B0604020202020204" pitchFamily="34" charset="0"/>
              <a:buChar char="•"/>
            </a:pPr>
            <a:r>
              <a:rPr lang="en-AU" dirty="0" smtClean="0"/>
              <a:t>Do </a:t>
            </a:r>
            <a:r>
              <a:rPr lang="en-AU" dirty="0"/>
              <a:t>all pull requests need to be </a:t>
            </a:r>
            <a:r>
              <a:rPr lang="en-AU" dirty="0" smtClean="0"/>
              <a:t>reviewed or only certain branches?</a:t>
            </a:r>
          </a:p>
          <a:p>
            <a:pPr marL="363538" indent="-269875" algn="just">
              <a:buFont typeface="Arial" panose="020B0604020202020204" pitchFamily="34" charset="0"/>
              <a:buChar char="•"/>
            </a:pPr>
            <a:r>
              <a:rPr lang="en-US" dirty="0"/>
              <a:t>What if a developer is not familiar with a particular language? What happens to approvals</a:t>
            </a:r>
            <a:r>
              <a:rPr lang="en-US" dirty="0" smtClean="0"/>
              <a:t>?</a:t>
            </a:r>
          </a:p>
          <a:p>
            <a:pPr marL="363538" indent="-269875" algn="just">
              <a:buFont typeface="Arial" panose="020B0604020202020204" pitchFamily="34" charset="0"/>
              <a:buChar char="•"/>
            </a:pPr>
            <a:r>
              <a:rPr lang="en-AU" dirty="0"/>
              <a:t>Is there a process if you need to merge a pull request immediately?</a:t>
            </a:r>
          </a:p>
        </p:txBody>
      </p:sp>
      <p:pic>
        <p:nvPicPr>
          <p:cNvPr id="5" name="Picture 2" descr="https://img.freepik.com/premium-vector/checklist-illustration_118339-403.jpg?w=2000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207975" y="1859332"/>
            <a:ext cx="2597749" cy="3721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6063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GitHub Issue and Pull Request templates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097279" y="1859332"/>
            <a:ext cx="4851965" cy="4023360"/>
          </a:xfrm>
        </p:spPr>
        <p:txBody>
          <a:bodyPr/>
          <a:lstStyle/>
          <a:p>
            <a:pPr marL="363538" indent="-269875" algn="just">
              <a:buFont typeface="Arial" panose="020B0604020202020204" pitchFamily="34" charset="0"/>
              <a:buChar char="•"/>
            </a:pPr>
            <a:r>
              <a:rPr lang="en-AU" dirty="0" smtClean="0"/>
              <a:t>Did you know, you can create custom templates for Issues and Pull Requests?</a:t>
            </a:r>
          </a:p>
          <a:p>
            <a:pPr marL="363538" indent="-269875" algn="just">
              <a:buFont typeface="Arial" panose="020B0604020202020204" pitchFamily="34" charset="0"/>
              <a:buChar char="•"/>
            </a:pPr>
            <a:r>
              <a:rPr lang="en-AU" dirty="0" smtClean="0"/>
              <a:t>Makes it easier for all developers to follow the same style / format when creating Pull Requests or reporting Issues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75"/>
          <a:stretch/>
        </p:blipFill>
        <p:spPr>
          <a:xfrm>
            <a:off x="7342599" y="2279278"/>
            <a:ext cx="3422181" cy="3183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007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Example Pull Request template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6234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Upcoming hands on GitHub lab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4275" y="2168037"/>
            <a:ext cx="4743450" cy="360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910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Example Pull Request template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946" y="227453"/>
            <a:ext cx="10134109" cy="6403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796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Example Issues template – Part 1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08309"/>
            <a:ext cx="10058400" cy="6641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046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Example Issues template – Part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1564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Example Issues template – Part 2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451591"/>
            <a:ext cx="10058400" cy="5954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647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Creating GitHub templates</a:t>
            </a:r>
            <a:endParaRPr lang="en-US" dirty="0"/>
          </a:p>
        </p:txBody>
      </p:sp>
      <p:cxnSp>
        <p:nvCxnSpPr>
          <p:cNvPr id="22" name="Straight Connector 21"/>
          <p:cNvCxnSpPr/>
          <p:nvPr/>
        </p:nvCxnSpPr>
        <p:spPr>
          <a:xfrm>
            <a:off x="6096000" y="1971148"/>
            <a:ext cx="0" cy="3723371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/>
          <p:cNvGrpSpPr/>
          <p:nvPr/>
        </p:nvGrpSpPr>
        <p:grpSpPr>
          <a:xfrm>
            <a:off x="2564836" y="2466760"/>
            <a:ext cx="1800000" cy="2723330"/>
            <a:chOff x="672042" y="2644775"/>
            <a:chExt cx="1800000" cy="272333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2042" y="2644775"/>
              <a:ext cx="1800000" cy="1800000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672042" y="4444775"/>
              <a:ext cx="180000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Configuring GitHub Issue Templates</a:t>
              </a:r>
              <a:endParaRPr lang="en-US" dirty="0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8105146" y="2466760"/>
            <a:ext cx="1800000" cy="3004737"/>
            <a:chOff x="5226480" y="2466760"/>
            <a:chExt cx="1800000" cy="3004737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26480" y="2466760"/>
              <a:ext cx="1800000" cy="1800000"/>
            </a:xfrm>
            <a:prstGeom prst="rect">
              <a:avLst/>
            </a:prstGeom>
          </p:spPr>
        </p:pic>
        <p:sp>
          <p:nvSpPr>
            <p:cNvPr id="23" name="TextBox 22"/>
            <p:cNvSpPr txBox="1"/>
            <p:nvPr/>
          </p:nvSpPr>
          <p:spPr>
            <a:xfrm>
              <a:off x="5226480" y="4271168"/>
              <a:ext cx="180000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Configuring GitHub Pull Request Templates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174688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Git with the flow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097279" y="1859332"/>
            <a:ext cx="4851965" cy="4023360"/>
          </a:xfrm>
        </p:spPr>
        <p:txBody>
          <a:bodyPr/>
          <a:lstStyle/>
          <a:p>
            <a:pPr marL="363538" indent="-269875" algn="just">
              <a:buFont typeface="Arial" panose="020B0604020202020204" pitchFamily="34" charset="0"/>
              <a:buChar char="•"/>
            </a:pPr>
            <a:r>
              <a:rPr lang="en-AU" dirty="0"/>
              <a:t>Provides better control over your </a:t>
            </a:r>
            <a:r>
              <a:rPr lang="en-AU" dirty="0" smtClean="0"/>
              <a:t>code</a:t>
            </a:r>
            <a:endParaRPr lang="en-AU" dirty="0"/>
          </a:p>
          <a:p>
            <a:pPr marL="363538" indent="-269875" algn="just">
              <a:buFont typeface="Arial" panose="020B0604020202020204" pitchFamily="34" charset="0"/>
              <a:buChar char="•"/>
            </a:pPr>
            <a:r>
              <a:rPr lang="en-AU" dirty="0" smtClean="0"/>
              <a:t>Two ways to do this:</a:t>
            </a:r>
          </a:p>
          <a:p>
            <a:pPr marL="656146" lvl="1" indent="-269875" algn="just">
              <a:buFont typeface="Arial" panose="020B0604020202020204" pitchFamily="34" charset="0"/>
              <a:buChar char="•"/>
            </a:pPr>
            <a:r>
              <a:rPr lang="en-AU" dirty="0" smtClean="0"/>
              <a:t>Gitflow</a:t>
            </a:r>
          </a:p>
          <a:p>
            <a:pPr marL="656146" lvl="1" indent="-269875" algn="just">
              <a:buFont typeface="Arial" panose="020B0604020202020204" pitchFamily="34" charset="0"/>
              <a:buChar char="•"/>
            </a:pPr>
            <a:r>
              <a:rPr lang="en-AU" dirty="0" smtClean="0"/>
              <a:t>Trunk based</a:t>
            </a:r>
            <a:endParaRPr lang="en-AU" dirty="0"/>
          </a:p>
          <a:p>
            <a:pPr marL="363538" indent="-269875" algn="just">
              <a:buFont typeface="Arial" panose="020B0604020202020204" pitchFamily="34" charset="0"/>
              <a:buChar char="•"/>
            </a:pPr>
            <a:r>
              <a:rPr lang="en-AU" dirty="0"/>
              <a:t>Very important to your health and </a:t>
            </a:r>
            <a:r>
              <a:rPr lang="en-AU" dirty="0" smtClean="0"/>
              <a:t>sanity</a:t>
            </a:r>
            <a:endParaRPr lang="en-AU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4266" y="1859332"/>
            <a:ext cx="3535680" cy="4355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006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Gitflow 101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5196000" y="2205835"/>
            <a:ext cx="1800000" cy="2446331"/>
            <a:chOff x="4143375" y="1476375"/>
            <a:chExt cx="1800000" cy="2446331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43375" y="1476375"/>
              <a:ext cx="1800000" cy="1800000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4143375" y="3276375"/>
              <a:ext cx="18000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Animated Gitflow</a:t>
              </a:r>
              <a:endParaRPr lang="en-US" dirty="0"/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907" y="0"/>
            <a:ext cx="111641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529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Gitflow 101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5196000" y="2205835"/>
            <a:ext cx="1800000" cy="2446331"/>
            <a:chOff x="4143375" y="1476375"/>
            <a:chExt cx="1800000" cy="2446331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43375" y="1476375"/>
              <a:ext cx="1800000" cy="1800000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4143375" y="3276375"/>
              <a:ext cx="18000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Animated Gitflow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773872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Trunk based development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0667" y="2784122"/>
            <a:ext cx="9990667" cy="2283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521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Additional git branches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097279" y="1859332"/>
            <a:ext cx="5077743" cy="4023360"/>
          </a:xfrm>
        </p:spPr>
        <p:txBody>
          <a:bodyPr>
            <a:normAutofit fontScale="92500" lnSpcReduction="20000"/>
          </a:bodyPr>
          <a:lstStyle/>
          <a:p>
            <a:pPr marL="363538" indent="-269875" algn="just">
              <a:buFont typeface="Arial" panose="020B0604020202020204" pitchFamily="34" charset="0"/>
              <a:buChar char="•"/>
            </a:pPr>
            <a:r>
              <a:rPr lang="en-US" dirty="0"/>
              <a:t>bugfix/</a:t>
            </a:r>
          </a:p>
          <a:p>
            <a:pPr marL="363538" indent="-269875" algn="just">
              <a:buFont typeface="Arial" panose="020B0604020202020204" pitchFamily="34" charset="0"/>
              <a:buChar char="•"/>
            </a:pPr>
            <a:r>
              <a:rPr lang="en-US" dirty="0"/>
              <a:t>documentation/</a:t>
            </a:r>
          </a:p>
          <a:p>
            <a:pPr marL="363538" indent="-269875" algn="just">
              <a:buFont typeface="Arial" panose="020B0604020202020204" pitchFamily="34" charset="0"/>
              <a:buChar char="•"/>
            </a:pPr>
            <a:r>
              <a:rPr lang="en-US" dirty="0"/>
              <a:t>emergency/</a:t>
            </a:r>
          </a:p>
          <a:p>
            <a:pPr marL="363538" indent="-269875" algn="just">
              <a:buFont typeface="Arial" panose="020B0604020202020204" pitchFamily="34" charset="0"/>
              <a:buChar char="•"/>
            </a:pPr>
            <a:r>
              <a:rPr lang="en-US" dirty="0"/>
              <a:t>experimental/</a:t>
            </a:r>
          </a:p>
          <a:p>
            <a:pPr marL="363538" indent="-269875" algn="just">
              <a:buFont typeface="Arial" panose="020B0604020202020204" pitchFamily="34" charset="0"/>
              <a:buChar char="•"/>
            </a:pPr>
            <a:r>
              <a:rPr lang="en-US" dirty="0"/>
              <a:t>feature/</a:t>
            </a:r>
          </a:p>
          <a:p>
            <a:pPr marL="363538" indent="-269875" algn="just">
              <a:buFont typeface="Arial" panose="020B0604020202020204" pitchFamily="34" charset="0"/>
              <a:buChar char="•"/>
            </a:pPr>
            <a:r>
              <a:rPr lang="en-US" dirty="0"/>
              <a:t>hotfix/</a:t>
            </a:r>
          </a:p>
          <a:p>
            <a:pPr marL="363538" indent="-269875" algn="just">
              <a:buFont typeface="Arial" panose="020B0604020202020204" pitchFamily="34" charset="0"/>
              <a:buChar char="•"/>
            </a:pPr>
            <a:r>
              <a:rPr lang="en-US" dirty="0"/>
              <a:t>security/</a:t>
            </a:r>
          </a:p>
          <a:p>
            <a:pPr marL="93663" indent="0" algn="just">
              <a:buNone/>
            </a:pPr>
            <a:endParaRPr lang="en-AU" dirty="0"/>
          </a:p>
          <a:p>
            <a:pPr marL="363538" indent="-269875" algn="just">
              <a:buFont typeface="Arial" panose="020B0604020202020204" pitchFamily="34" charset="0"/>
              <a:buChar char="•"/>
            </a:pPr>
            <a:r>
              <a:rPr lang="en-AU" dirty="0"/>
              <a:t>You can use whatever you like, but </a:t>
            </a:r>
            <a:r>
              <a:rPr lang="en-AU" dirty="0" smtClean="0"/>
              <a:t>you must agree as a team on what branch names to use and their purpose</a:t>
            </a:r>
            <a:endParaRPr lang="en-AU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14653" y="1971889"/>
            <a:ext cx="4541027" cy="3576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92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animClr clrSpc="rgb" dir="cw">
                                      <p:cBhvr>
                                        <p:cTn id="12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animClr clrSpc="rgb" dir="cw">
                                      <p:cBhvr>
                                        <p:cTn id="17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18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1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animClr clrSpc="rgb" dir="cw">
                                      <p:cBhvr>
                                        <p:cTn id="22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23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994787" y="1547446"/>
            <a:ext cx="10520624" cy="3818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40056" y="1789947"/>
            <a:ext cx="2850441" cy="3887707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097280" y="478385"/>
            <a:ext cx="10058400" cy="812912"/>
          </a:xfrm>
        </p:spPr>
        <p:txBody>
          <a:bodyPr/>
          <a:lstStyle/>
          <a:p>
            <a:r>
              <a:rPr lang="en-AU" dirty="0"/>
              <a:t>Who am </a:t>
            </a:r>
            <a:r>
              <a:rPr lang="en-AU" dirty="0" smtClean="0"/>
              <a:t>I?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769" y="1722120"/>
            <a:ext cx="7745269" cy="4023360"/>
          </a:xfrm>
        </p:spPr>
        <p:txBody>
          <a:bodyPr/>
          <a:lstStyle/>
          <a:p>
            <a:pPr marL="363538" indent="-269875" algn="just">
              <a:buFont typeface="Arial" panose="020B0604020202020204" pitchFamily="34" charset="0"/>
              <a:buChar char="•"/>
            </a:pPr>
            <a:r>
              <a:rPr lang="en-AU" dirty="0" smtClean="0"/>
              <a:t>Daniel Costantin</a:t>
            </a:r>
            <a:endParaRPr lang="en-AU" dirty="0"/>
          </a:p>
          <a:p>
            <a:pPr marL="363538" indent="-269875" algn="just">
              <a:buFont typeface="Arial" panose="020B0604020202020204" pitchFamily="34" charset="0"/>
              <a:buChar char="•"/>
            </a:pPr>
            <a:r>
              <a:rPr lang="en-AU" dirty="0" smtClean="0"/>
              <a:t>Industry Experience</a:t>
            </a:r>
          </a:p>
          <a:p>
            <a:pPr marL="656146" lvl="1" indent="-269875" algn="just">
              <a:buFont typeface="Arial" panose="020B0604020202020204" pitchFamily="34" charset="0"/>
              <a:buChar char="•"/>
            </a:pPr>
            <a:r>
              <a:rPr lang="en-GB" dirty="0"/>
              <a:t>Tech Architecture Specialist at Accenture </a:t>
            </a:r>
            <a:r>
              <a:rPr lang="en-GB" dirty="0" smtClean="0"/>
              <a:t>(10 </a:t>
            </a:r>
            <a:r>
              <a:rPr lang="en-GB" dirty="0"/>
              <a:t>months)</a:t>
            </a:r>
            <a:endParaRPr lang="en-AU" dirty="0" smtClean="0"/>
          </a:p>
          <a:p>
            <a:pPr marL="656146" lvl="1" indent="-269875" algn="just">
              <a:buFont typeface="Arial" panose="020B0604020202020204" pitchFamily="34" charset="0"/>
              <a:buChar char="•"/>
            </a:pPr>
            <a:r>
              <a:rPr lang="en-AU" dirty="0" smtClean="0"/>
              <a:t>Senior Platform Engineer at Harvest Technology (1 year and 5 months)</a:t>
            </a:r>
          </a:p>
          <a:p>
            <a:pPr marL="656146" lvl="1" indent="-269875" algn="just">
              <a:buFont typeface="Arial" panose="020B0604020202020204" pitchFamily="34" charset="0"/>
              <a:buChar char="•"/>
            </a:pPr>
            <a:r>
              <a:rPr lang="en-AU" dirty="0" smtClean="0"/>
              <a:t>Senior Associate at PricewaterhouseCoopers Australia (5 years)</a:t>
            </a:r>
          </a:p>
          <a:p>
            <a:pPr marL="656146" lvl="1" indent="-269875" algn="just">
              <a:buFont typeface="Arial" panose="020B0604020202020204" pitchFamily="34" charset="0"/>
              <a:buChar char="•"/>
            </a:pPr>
            <a:r>
              <a:rPr lang="en-AU" dirty="0" smtClean="0"/>
              <a:t>Casual Academic (tutor) at Edith Cowan University (2 years)</a:t>
            </a:r>
          </a:p>
          <a:p>
            <a:pPr marL="363538" indent="-269875" algn="just">
              <a:buFont typeface="Arial" panose="020B0604020202020204" pitchFamily="34" charset="0"/>
              <a:buChar char="•"/>
            </a:pPr>
            <a:r>
              <a:rPr lang="en-AU" dirty="0" smtClean="0"/>
              <a:t>Education</a:t>
            </a:r>
          </a:p>
          <a:p>
            <a:pPr marL="656146" lvl="1" indent="-269875" algn="just">
              <a:buFont typeface="Arial" panose="020B0604020202020204" pitchFamily="34" charset="0"/>
              <a:buChar char="•"/>
            </a:pPr>
            <a:r>
              <a:rPr lang="en-AU" dirty="0" smtClean="0"/>
              <a:t>Master of Cyber Security – Edith </a:t>
            </a:r>
            <a:r>
              <a:rPr lang="en-AU" dirty="0"/>
              <a:t>Cowan University</a:t>
            </a:r>
            <a:endParaRPr lang="en-AU" dirty="0" smtClean="0"/>
          </a:p>
          <a:p>
            <a:pPr marL="656146" lvl="1" indent="-269875" algn="just">
              <a:buFont typeface="Arial" panose="020B0604020202020204" pitchFamily="34" charset="0"/>
              <a:buChar char="•"/>
            </a:pPr>
            <a:r>
              <a:rPr lang="en-AU" dirty="0" smtClean="0"/>
              <a:t>Bachelor of Commerce (Business Information Technology and Systems) – Curtin University</a:t>
            </a:r>
          </a:p>
        </p:txBody>
      </p:sp>
    </p:spTree>
    <p:extLst>
      <p:ext uri="{BB962C8B-B14F-4D97-AF65-F5344CB8AC3E}">
        <p14:creationId xmlns:p14="http://schemas.microsoft.com/office/powerpoint/2010/main" val="515988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Examples of good branches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097279" y="1859332"/>
            <a:ext cx="10058401" cy="4023360"/>
          </a:xfrm>
        </p:spPr>
        <p:txBody>
          <a:bodyPr/>
          <a:lstStyle/>
          <a:p>
            <a:pPr marL="363538" indent="-269875" algn="just">
              <a:buFont typeface="Arial" panose="020B0604020202020204" pitchFamily="34" charset="0"/>
              <a:buChar char="•"/>
            </a:pPr>
            <a:r>
              <a:rPr lang="en-AU" dirty="0">
                <a:latin typeface="Courier New" panose="02070309020205020404" pitchFamily="49" charset="0"/>
                <a:cs typeface="Courier New" panose="02070309020205020404" pitchFamily="49" charset="0"/>
              </a:rPr>
              <a:t>git checkout –b feature/upload-profile-picture</a:t>
            </a:r>
          </a:p>
          <a:p>
            <a:pPr marL="363538" indent="-269875" algn="just">
              <a:buFont typeface="Arial" panose="020B0604020202020204" pitchFamily="34" charset="0"/>
              <a:buChar char="•"/>
            </a:pPr>
            <a:r>
              <a:rPr lang="en-AU" dirty="0">
                <a:latin typeface="Courier New" panose="02070309020205020404" pitchFamily="49" charset="0"/>
                <a:cs typeface="Courier New" panose="02070309020205020404" pitchFamily="49" charset="0"/>
              </a:rPr>
              <a:t>git checkout –b </a:t>
            </a:r>
            <a:r>
              <a:rPr lang="en-AU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feature/containerise-application</a:t>
            </a:r>
          </a:p>
          <a:p>
            <a:pPr marL="363538" indent="-269875" algn="just">
              <a:buFont typeface="Arial" panose="020B0604020202020204" pitchFamily="34" charset="0"/>
              <a:buChar char="•"/>
            </a:pPr>
            <a:r>
              <a:rPr lang="en-AU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git </a:t>
            </a:r>
            <a:r>
              <a:rPr lang="en-AU" dirty="0">
                <a:latin typeface="Courier New" panose="02070309020205020404" pitchFamily="49" charset="0"/>
                <a:cs typeface="Courier New" panose="02070309020205020404" pitchFamily="49" charset="0"/>
              </a:rPr>
              <a:t>checkout –b bugfix/json-parsing-issue</a:t>
            </a:r>
          </a:p>
          <a:p>
            <a:pPr marL="363538" indent="-269875" algn="just">
              <a:buFont typeface="Arial" panose="020B0604020202020204" pitchFamily="34" charset="0"/>
              <a:buChar char="•"/>
            </a:pPr>
            <a:r>
              <a:rPr lang="en-AU" dirty="0">
                <a:latin typeface="Courier New" panose="02070309020205020404" pitchFamily="49" charset="0"/>
                <a:cs typeface="Courier New" panose="02070309020205020404" pitchFamily="49" charset="0"/>
              </a:rPr>
              <a:t>git checkout –b release/codename-alpha</a:t>
            </a:r>
          </a:p>
          <a:p>
            <a:pPr marL="363538" indent="-269875" algn="just">
              <a:buFont typeface="Arial" panose="020B0604020202020204" pitchFamily="34" charset="0"/>
              <a:buChar char="•"/>
            </a:pPr>
            <a:r>
              <a:rPr lang="en-AU" dirty="0">
                <a:latin typeface="Courier New" panose="02070309020205020404" pitchFamily="49" charset="0"/>
                <a:cs typeface="Courier New" panose="02070309020205020404" pitchFamily="49" charset="0"/>
              </a:rPr>
              <a:t>git checkout –b hotfix/incorrectly-declared-class</a:t>
            </a:r>
          </a:p>
          <a:p>
            <a:pPr marL="363538" indent="-269875" algn="just">
              <a:buFont typeface="Arial" panose="020B0604020202020204" pitchFamily="34" charset="0"/>
              <a:buChar char="•"/>
            </a:pPr>
            <a:r>
              <a:rPr lang="en-AU" dirty="0">
                <a:latin typeface="Courier New" panose="02070309020205020404" pitchFamily="49" charset="0"/>
                <a:cs typeface="Courier New" panose="02070309020205020404" pitchFamily="49" charset="0"/>
              </a:rPr>
              <a:t>git checkout –b experimental/additional-encryption-ciphers</a:t>
            </a:r>
          </a:p>
          <a:p>
            <a:pPr marL="363538" indent="-269875" algn="just">
              <a:buFont typeface="Arial" panose="020B0604020202020204" pitchFamily="34" charset="0"/>
              <a:buChar char="•"/>
            </a:pPr>
            <a:r>
              <a:rPr lang="en-AU" dirty="0">
                <a:latin typeface="Courier New" panose="02070309020205020404" pitchFamily="49" charset="0"/>
                <a:cs typeface="Courier New" panose="02070309020205020404" pitchFamily="49" charset="0"/>
              </a:rPr>
              <a:t>git checkout –b refactor/authentication-evaluation</a:t>
            </a:r>
          </a:p>
          <a:p>
            <a:pPr marL="363538" indent="-269875" algn="just">
              <a:buFont typeface="Arial" panose="020B0604020202020204" pitchFamily="34" charset="0"/>
              <a:buChar char="•"/>
            </a:pPr>
            <a:r>
              <a:rPr lang="en-AU" dirty="0">
                <a:latin typeface="Courier New" panose="02070309020205020404" pitchFamily="49" charset="0"/>
                <a:cs typeface="Courier New" panose="02070309020205020404" pitchFamily="49" charset="0"/>
              </a:rPr>
              <a:t>git checkout –b </a:t>
            </a:r>
            <a:r>
              <a:rPr lang="en-AU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documentation/pipeline-instructions</a:t>
            </a:r>
            <a:endParaRPr lang="en-AU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5988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Examples of good branches (continued)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097279" y="1859332"/>
            <a:ext cx="10058401" cy="4023360"/>
          </a:xfrm>
        </p:spPr>
        <p:txBody>
          <a:bodyPr/>
          <a:lstStyle/>
          <a:p>
            <a:pPr marL="363538" indent="-269875" algn="just">
              <a:buFont typeface="Arial" panose="020B0604020202020204" pitchFamily="34" charset="0"/>
              <a:buChar char="•"/>
            </a:pPr>
            <a:r>
              <a:rPr lang="en-AU" dirty="0">
                <a:latin typeface="Courier New" panose="02070309020205020404" pitchFamily="49" charset="0"/>
                <a:cs typeface="Courier New" panose="02070309020205020404" pitchFamily="49" charset="0"/>
              </a:rPr>
              <a:t>git checkout –b feature/ID-1234/add-product-api</a:t>
            </a:r>
          </a:p>
          <a:p>
            <a:pPr marL="363538" indent="-269875" algn="just">
              <a:buFont typeface="Arial" panose="020B0604020202020204" pitchFamily="34" charset="0"/>
              <a:buChar char="•"/>
            </a:pPr>
            <a:r>
              <a:rPr lang="en-AU" dirty="0">
                <a:latin typeface="Courier New" panose="02070309020205020404" pitchFamily="49" charset="0"/>
                <a:cs typeface="Courier New" panose="02070309020205020404" pitchFamily="49" charset="0"/>
              </a:rPr>
              <a:t>git checkout –b feature/ID-5432/list-product-api</a:t>
            </a:r>
          </a:p>
        </p:txBody>
      </p:sp>
    </p:spTree>
    <p:extLst>
      <p:ext uri="{BB962C8B-B14F-4D97-AF65-F5344CB8AC3E}">
        <p14:creationId xmlns:p14="http://schemas.microsoft.com/office/powerpoint/2010/main" val="3240097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Examples of bad branches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097279" y="1859332"/>
            <a:ext cx="10058401" cy="1422487"/>
          </a:xfrm>
        </p:spPr>
        <p:txBody>
          <a:bodyPr/>
          <a:lstStyle/>
          <a:p>
            <a:pPr marL="363538" indent="-269875" algn="just">
              <a:buFont typeface="Arial" panose="020B0604020202020204" pitchFamily="34" charset="0"/>
              <a:buChar char="•"/>
            </a:pPr>
            <a:r>
              <a:rPr lang="en-AU" dirty="0">
                <a:latin typeface="Courier New" panose="02070309020205020404" pitchFamily="49" charset="0"/>
                <a:cs typeface="Courier New" panose="02070309020205020404" pitchFamily="49" charset="0"/>
              </a:rPr>
              <a:t>git checkout –b stuff</a:t>
            </a:r>
          </a:p>
          <a:p>
            <a:pPr marL="363538" indent="-269875" algn="just">
              <a:buFont typeface="Arial" panose="020B0604020202020204" pitchFamily="34" charset="0"/>
              <a:buChar char="•"/>
            </a:pPr>
            <a:r>
              <a:rPr lang="en-AU" dirty="0">
                <a:latin typeface="Courier New" panose="02070309020205020404" pitchFamily="49" charset="0"/>
                <a:cs typeface="Courier New" panose="02070309020205020404" pitchFamily="49" charset="0"/>
              </a:rPr>
              <a:t>git checkout –b stuff2</a:t>
            </a:r>
          </a:p>
          <a:p>
            <a:pPr marL="363538" indent="-269875" algn="just">
              <a:buFont typeface="Arial" panose="020B0604020202020204" pitchFamily="34" charset="0"/>
              <a:buChar char="•"/>
            </a:pPr>
            <a:r>
              <a:rPr lang="en-AU" dirty="0">
                <a:latin typeface="Courier New" panose="02070309020205020404" pitchFamily="49" charset="0"/>
                <a:cs typeface="Courier New" panose="02070309020205020404" pitchFamily="49" charset="0"/>
              </a:rPr>
              <a:t>git checkout –b </a:t>
            </a:r>
            <a:r>
              <a:rPr lang="en-AU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test</a:t>
            </a:r>
            <a:endParaRPr lang="en-AU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097278" y="3281819"/>
            <a:ext cx="10058401" cy="206131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3538" indent="-269875" algn="just">
              <a:buFont typeface="Arial" panose="020B0604020202020204" pitchFamily="34" charset="0"/>
              <a:buChar char="•"/>
            </a:pPr>
            <a:r>
              <a:rPr lang="en-AU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git checkout –b feature/implement-iso-compliance-control-page-10-control-27</a:t>
            </a:r>
            <a:endParaRPr lang="en-AU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7434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Git </a:t>
            </a:r>
            <a:r>
              <a:rPr lang="en-AU" dirty="0" smtClean="0"/>
              <a:t>branching references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3060139" y="1929284"/>
            <a:ext cx="0" cy="3723371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5"/>
          <p:cNvGrpSpPr/>
          <p:nvPr/>
        </p:nvGrpSpPr>
        <p:grpSpPr>
          <a:xfrm>
            <a:off x="1064382" y="2523050"/>
            <a:ext cx="1800000" cy="3000329"/>
            <a:chOff x="604033" y="2071817"/>
            <a:chExt cx="1800000" cy="3000329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4033" y="2071817"/>
              <a:ext cx="1800000" cy="1800000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743610" y="3871817"/>
              <a:ext cx="152084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Git Branching Naming Convention Best Practices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3213000" y="2523050"/>
            <a:ext cx="1800000" cy="2489575"/>
            <a:chOff x="3952875" y="1285875"/>
            <a:chExt cx="1800000" cy="2489575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52875" y="1285875"/>
              <a:ext cx="1800000" cy="1800000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4092452" y="3129119"/>
              <a:ext cx="152084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Gitflow Workflow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5361618" y="2523050"/>
            <a:ext cx="1800000" cy="2409748"/>
            <a:chOff x="5165496" y="1362780"/>
            <a:chExt cx="1800000" cy="2409748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65496" y="1362780"/>
              <a:ext cx="1800000" cy="1800000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5341101" y="3126197"/>
              <a:ext cx="144879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GitHub Branching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7510236" y="2523050"/>
            <a:ext cx="1800000" cy="2735835"/>
            <a:chOff x="6273995" y="1883117"/>
            <a:chExt cx="1800000" cy="2735835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73995" y="1883117"/>
              <a:ext cx="1800000" cy="1800000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6293230" y="3695622"/>
              <a:ext cx="176153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GitHub Branching Best Practices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9658855" y="2523050"/>
            <a:ext cx="1800000" cy="2723330"/>
            <a:chOff x="9397762" y="1972528"/>
            <a:chExt cx="1800000" cy="2723330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97762" y="1972528"/>
              <a:ext cx="1800000" cy="1800000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9416997" y="3772528"/>
              <a:ext cx="176153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Trunk-based Development VS Gitflow</a:t>
              </a:r>
            </a:p>
          </p:txBody>
        </p:sp>
      </p:grpSp>
      <p:cxnSp>
        <p:nvCxnSpPr>
          <p:cNvPr id="21" name="Straight Connector 20"/>
          <p:cNvCxnSpPr/>
          <p:nvPr/>
        </p:nvCxnSpPr>
        <p:spPr>
          <a:xfrm>
            <a:off x="5284692" y="1929284"/>
            <a:ext cx="0" cy="3723371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7307547" y="1929284"/>
            <a:ext cx="0" cy="3723371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9514378" y="1929284"/>
            <a:ext cx="0" cy="3723371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6746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Branches and CI / CD pipelines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097280" y="1859332"/>
            <a:ext cx="5410398" cy="4023360"/>
          </a:xfrm>
        </p:spPr>
        <p:txBody>
          <a:bodyPr/>
          <a:lstStyle/>
          <a:p>
            <a:pPr marL="363538" indent="-269875" algn="just">
              <a:buFont typeface="Arial" panose="020B0604020202020204" pitchFamily="34" charset="0"/>
              <a:buChar char="•"/>
            </a:pPr>
            <a:r>
              <a:rPr lang="en-AU" dirty="0" smtClean="0"/>
              <a:t>CI / CD = </a:t>
            </a:r>
            <a:r>
              <a:rPr lang="en-US" dirty="0" smtClean="0"/>
              <a:t>Continuous Integration </a:t>
            </a:r>
            <a:r>
              <a:rPr lang="en-US" dirty="0"/>
              <a:t>and </a:t>
            </a:r>
            <a:r>
              <a:rPr lang="en-US" dirty="0" smtClean="0"/>
              <a:t>Continuous Delivery / Continuous Deployment</a:t>
            </a:r>
            <a:endParaRPr lang="en-AU" dirty="0" smtClean="0"/>
          </a:p>
          <a:p>
            <a:pPr marL="363538" indent="-269875" algn="just">
              <a:buFont typeface="Arial" panose="020B0604020202020204" pitchFamily="34" charset="0"/>
              <a:buChar char="•"/>
            </a:pPr>
            <a:r>
              <a:rPr lang="en-AU" dirty="0" smtClean="0"/>
              <a:t>Part of the DevOps mantra</a:t>
            </a:r>
          </a:p>
          <a:p>
            <a:pPr marL="363538" indent="-269875" algn="just">
              <a:buFont typeface="Arial" panose="020B0604020202020204" pitchFamily="34" charset="0"/>
              <a:buChar char="•"/>
            </a:pPr>
            <a:r>
              <a:rPr lang="en-AU" dirty="0" smtClean="0"/>
              <a:t>Automate a much as you can!</a:t>
            </a:r>
          </a:p>
          <a:p>
            <a:pPr marL="363538" indent="-269875" algn="just">
              <a:buFont typeface="Arial" panose="020B0604020202020204" pitchFamily="34" charset="0"/>
              <a:buChar char="•"/>
            </a:pPr>
            <a:r>
              <a:rPr lang="en-AU" dirty="0" smtClean="0"/>
              <a:t>Provides instant feedback to developers</a:t>
            </a:r>
          </a:p>
          <a:p>
            <a:pPr marL="363538" indent="-269875" algn="just">
              <a:buFont typeface="Arial" panose="020B0604020202020204" pitchFamily="34" charset="0"/>
              <a:buChar char="•"/>
            </a:pPr>
            <a:r>
              <a:rPr lang="en-AU" dirty="0" smtClean="0"/>
              <a:t>Innovate faster!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0036" y="1859332"/>
            <a:ext cx="3420533" cy="19240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0036" y="3569599"/>
            <a:ext cx="3420533" cy="192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909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Example CI / CD pipelines with GitHub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55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 68"/>
          <p:cNvSpPr/>
          <p:nvPr/>
        </p:nvSpPr>
        <p:spPr>
          <a:xfrm>
            <a:off x="506730" y="4683479"/>
            <a:ext cx="11178540" cy="20094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730" y="266700"/>
            <a:ext cx="11178540" cy="632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261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AWS CodePipeline – Success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9214" y="1836865"/>
            <a:ext cx="6533573" cy="4900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991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AWS CodePipeline – Failure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9722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970844" y="1275644"/>
            <a:ext cx="10668000" cy="9256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60965" y="0"/>
            <a:ext cx="44700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015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994787" y="1547446"/>
            <a:ext cx="10520624" cy="3818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0627" y="1547446"/>
            <a:ext cx="1800000" cy="1800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8019" y="1547446"/>
            <a:ext cx="1800000" cy="1800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6715" y="1547446"/>
            <a:ext cx="1800000" cy="1800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5411" y="1547446"/>
            <a:ext cx="1800000" cy="1800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5099" y="4028717"/>
            <a:ext cx="1800000" cy="1800000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>
            <a:off x="765464" y="3632200"/>
            <a:ext cx="1066107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87291" y="2304346"/>
            <a:ext cx="1624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 smtClean="0"/>
              <a:t>Cloud Focused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287291" y="4464187"/>
            <a:ext cx="16247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 smtClean="0"/>
              <a:t>Cyber Security Focused</a:t>
            </a:r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1097280" y="478385"/>
            <a:ext cx="10058400" cy="812912"/>
          </a:xfrm>
        </p:spPr>
        <p:txBody>
          <a:bodyPr/>
          <a:lstStyle/>
          <a:p>
            <a:r>
              <a:rPr lang="en-AU" dirty="0"/>
              <a:t>Who am I? </a:t>
            </a:r>
            <a:r>
              <a:rPr lang="en-AU" dirty="0" smtClean="0"/>
              <a:t>(Continued)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323" y="1547446"/>
            <a:ext cx="1800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967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Tag, you’re it (with git)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097280" y="1859332"/>
            <a:ext cx="5410398" cy="4023360"/>
          </a:xfrm>
        </p:spPr>
        <p:txBody>
          <a:bodyPr/>
          <a:lstStyle/>
          <a:p>
            <a:pPr marL="363538" indent="-269875" algn="just">
              <a:buFont typeface="Arial" panose="020B0604020202020204" pitchFamily="34" charset="0"/>
              <a:buChar char="•"/>
            </a:pPr>
            <a:r>
              <a:rPr lang="en-AU" dirty="0" smtClean="0"/>
              <a:t>Similar to commits, you can also tag your code</a:t>
            </a:r>
          </a:p>
          <a:p>
            <a:pPr marL="363538" indent="-269875" algn="just">
              <a:buFont typeface="Arial" panose="020B0604020202020204" pitchFamily="34" charset="0"/>
              <a:buChar char="•"/>
            </a:pPr>
            <a:r>
              <a:rPr lang="en-AU" dirty="0" smtClean="0"/>
              <a:t>Normally done with stable code that is ready to be shipped / deployed</a:t>
            </a:r>
          </a:p>
          <a:p>
            <a:pPr marL="363538" indent="-269875" algn="just">
              <a:buFont typeface="Arial" panose="020B0604020202020204" pitchFamily="34" charset="0"/>
              <a:buChar char="•"/>
            </a:pPr>
            <a:r>
              <a:rPr lang="en-AU" dirty="0" smtClean="0"/>
              <a:t>Common tagging methods:</a:t>
            </a:r>
          </a:p>
          <a:p>
            <a:pPr marL="656146" lvl="1" indent="-269875" algn="just">
              <a:buFont typeface="Arial" panose="020B0604020202020204" pitchFamily="34" charset="0"/>
              <a:buChar char="•"/>
            </a:pPr>
            <a:r>
              <a:rPr lang="en-AU" dirty="0"/>
              <a:t>v1.2.3</a:t>
            </a:r>
          </a:p>
          <a:p>
            <a:pPr marL="656146" lvl="1" indent="-269875" algn="just">
              <a:buFont typeface="Arial" panose="020B0604020202020204" pitchFamily="34" charset="0"/>
              <a:buChar char="•"/>
            </a:pPr>
            <a:r>
              <a:rPr lang="en-AU" dirty="0" smtClean="0"/>
              <a:t>1.2.3</a:t>
            </a:r>
          </a:p>
          <a:p>
            <a:pPr marL="656146" lvl="1" indent="-269875" algn="just">
              <a:buFont typeface="Arial" panose="020B0604020202020204" pitchFamily="34" charset="0"/>
              <a:buChar char="•"/>
            </a:pPr>
            <a:endParaRPr lang="en-AU" dirty="0"/>
          </a:p>
          <a:p>
            <a:pPr marL="363538" indent="-269875" algn="just">
              <a:buFont typeface="Arial" panose="020B0604020202020204" pitchFamily="34" charset="0"/>
              <a:buChar char="•"/>
            </a:pPr>
            <a:r>
              <a:rPr lang="en-AU" dirty="0" smtClean="0"/>
              <a:t>You can revert back to these tags in the future:</a:t>
            </a:r>
          </a:p>
          <a:p>
            <a:pPr marL="363538" indent="-269875" algn="just">
              <a:buFont typeface="Arial" panose="020B0604020202020204" pitchFamily="34" charset="0"/>
              <a:buChar char="•"/>
            </a:pPr>
            <a:r>
              <a:rPr lang="en-AU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git checkout v1.0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9588" y="2098657"/>
            <a:ext cx="3234856" cy="322633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 rot="2220846">
            <a:off x="7894719" y="3678227"/>
            <a:ext cx="24497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3200" b="1" dirty="0" smtClean="0">
                <a:latin typeface="Stencil" panose="040409050D0802020404" pitchFamily="82" charset="0"/>
              </a:rPr>
              <a:t>V1.0</a:t>
            </a:r>
            <a:endParaRPr lang="en-US" sz="3200" b="1" dirty="0">
              <a:latin typeface="Stencil" panose="040409050D0802020404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4407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Gitflow 101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5196000" y="2205835"/>
            <a:ext cx="1800000" cy="2446331"/>
            <a:chOff x="4143375" y="1476375"/>
            <a:chExt cx="1800000" cy="2446331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43375" y="1476375"/>
              <a:ext cx="1800000" cy="1800000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4143375" y="3276375"/>
              <a:ext cx="18000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Animated Gitflow</a:t>
              </a:r>
              <a:endParaRPr lang="en-US" dirty="0"/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907" y="0"/>
            <a:ext cx="111641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805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Git </a:t>
            </a:r>
            <a:r>
              <a:rPr lang="en-AU" dirty="0" smtClean="0"/>
              <a:t>tag references</a:t>
            </a:r>
            <a:endParaRPr lang="en-US" dirty="0"/>
          </a:p>
        </p:txBody>
      </p:sp>
      <p:cxnSp>
        <p:nvCxnSpPr>
          <p:cNvPr id="23" name="Straight Connector 22"/>
          <p:cNvCxnSpPr/>
          <p:nvPr/>
        </p:nvCxnSpPr>
        <p:spPr>
          <a:xfrm>
            <a:off x="4129578" y="2019001"/>
            <a:ext cx="0" cy="3723371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/>
          <p:cNvGrpSpPr/>
          <p:nvPr/>
        </p:nvGrpSpPr>
        <p:grpSpPr>
          <a:xfrm>
            <a:off x="1499368" y="2380246"/>
            <a:ext cx="1800000" cy="2723329"/>
            <a:chOff x="2125486" y="2523050"/>
            <a:chExt cx="1800000" cy="2723329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25486" y="2523050"/>
              <a:ext cx="1800000" cy="1800000"/>
            </a:xfrm>
            <a:prstGeom prst="rect">
              <a:avLst/>
            </a:prstGeom>
          </p:spPr>
        </p:pic>
        <p:sp>
          <p:nvSpPr>
            <p:cNvPr id="24" name="TextBox 23"/>
            <p:cNvSpPr txBox="1"/>
            <p:nvPr/>
          </p:nvSpPr>
          <p:spPr>
            <a:xfrm>
              <a:off x="2265063" y="4323049"/>
              <a:ext cx="152084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Git tag naming convention</a:t>
              </a:r>
              <a:endParaRPr lang="en-US" dirty="0"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5324442" y="2380246"/>
            <a:ext cx="1800000" cy="2114315"/>
            <a:chOff x="3873853" y="2471208"/>
            <a:chExt cx="1800000" cy="2114315"/>
          </a:xfrm>
        </p:grpSpPr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73853" y="2471208"/>
              <a:ext cx="1800000" cy="1800000"/>
            </a:xfrm>
            <a:prstGeom prst="rect">
              <a:avLst/>
            </a:prstGeom>
          </p:spPr>
        </p:pic>
        <p:sp>
          <p:nvSpPr>
            <p:cNvPr id="26" name="TextBox 25"/>
            <p:cNvSpPr txBox="1"/>
            <p:nvPr/>
          </p:nvSpPr>
          <p:spPr>
            <a:xfrm>
              <a:off x="4013430" y="4216191"/>
              <a:ext cx="15208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Git tags</a:t>
              </a:r>
              <a:endParaRPr lang="en-US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9149517" y="2380246"/>
            <a:ext cx="1800000" cy="2323350"/>
            <a:chOff x="7212824" y="2019001"/>
            <a:chExt cx="1800000" cy="2323350"/>
          </a:xfrm>
        </p:grpSpPr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12824" y="2019001"/>
              <a:ext cx="1800000" cy="1800000"/>
            </a:xfrm>
            <a:prstGeom prst="rect">
              <a:avLst/>
            </a:prstGeom>
          </p:spPr>
        </p:pic>
        <p:sp>
          <p:nvSpPr>
            <p:cNvPr id="28" name="TextBox 27"/>
            <p:cNvSpPr txBox="1"/>
            <p:nvPr/>
          </p:nvSpPr>
          <p:spPr>
            <a:xfrm>
              <a:off x="7310925" y="3696020"/>
              <a:ext cx="160379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What are git tags</a:t>
              </a:r>
              <a:endParaRPr lang="en-US" dirty="0"/>
            </a:p>
          </p:txBody>
        </p:sp>
      </p:grpSp>
      <p:cxnSp>
        <p:nvCxnSpPr>
          <p:cNvPr id="31" name="Straight Connector 30"/>
          <p:cNvCxnSpPr/>
          <p:nvPr/>
        </p:nvCxnSpPr>
        <p:spPr>
          <a:xfrm>
            <a:off x="8357267" y="2019001"/>
            <a:ext cx="0" cy="3723371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2453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Submitting your Pull / Merge Request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097280" y="1859332"/>
            <a:ext cx="4739076" cy="4023360"/>
          </a:xfrm>
        </p:spPr>
        <p:txBody>
          <a:bodyPr/>
          <a:lstStyle/>
          <a:p>
            <a:pPr marL="363538" indent="-269875" algn="just">
              <a:buFont typeface="Arial" panose="020B0604020202020204" pitchFamily="34" charset="0"/>
              <a:buChar char="•"/>
            </a:pPr>
            <a:r>
              <a:rPr lang="en-AU" dirty="0"/>
              <a:t>There is no right or wrong way to create pull </a:t>
            </a:r>
            <a:r>
              <a:rPr lang="en-AU" dirty="0" smtClean="0"/>
              <a:t>requests</a:t>
            </a:r>
          </a:p>
          <a:p>
            <a:pPr marL="363538" indent="-269875" algn="just">
              <a:buFont typeface="Arial" panose="020B0604020202020204" pitchFamily="34" charset="0"/>
              <a:buChar char="•"/>
            </a:pPr>
            <a:r>
              <a:rPr lang="en-AU" dirty="0"/>
              <a:t>You can reference commits, issues and close issues when a pull request is merged.</a:t>
            </a:r>
          </a:p>
          <a:p>
            <a:pPr marL="363538" indent="-269875" algn="just">
              <a:buFont typeface="Arial" panose="020B0604020202020204" pitchFamily="34" charset="0"/>
              <a:buChar char="•"/>
            </a:pPr>
            <a:r>
              <a:rPr lang="en-AU" dirty="0"/>
              <a:t>Make sure you delete your branch once the pull request has been merged!</a:t>
            </a:r>
            <a:endParaRPr lang="en-AU" dirty="0" smtClean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3460" y="2375064"/>
            <a:ext cx="4662220" cy="2654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233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Bad Pull Request example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4730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Bad Pull Request example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778" y="408030"/>
            <a:ext cx="10724445" cy="6041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345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Good Pull Request example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5008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914400" y="1365956"/>
            <a:ext cx="10611556" cy="7450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3739" y="0"/>
            <a:ext cx="6924522" cy="6902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064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Pull Request controls / checks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0322" y="2167467"/>
            <a:ext cx="5549900" cy="31859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21779" y="2802676"/>
            <a:ext cx="5743221" cy="1915573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6096000" y="2030159"/>
            <a:ext cx="0" cy="3723371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1504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Pull </a:t>
            </a:r>
            <a:r>
              <a:rPr lang="en-AU" dirty="0" smtClean="0"/>
              <a:t>Request courtesy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097280" y="1859332"/>
            <a:ext cx="4739076" cy="4023360"/>
          </a:xfrm>
        </p:spPr>
        <p:txBody>
          <a:bodyPr/>
          <a:lstStyle/>
          <a:p>
            <a:pPr marL="363538" indent="-269875" algn="just">
              <a:buFont typeface="Arial" panose="020B0604020202020204" pitchFamily="34" charset="0"/>
              <a:buChar char="•"/>
            </a:pPr>
            <a:r>
              <a:rPr lang="en-AU" dirty="0"/>
              <a:t>Pull requests are opportunities for you to learn and grow as a </a:t>
            </a:r>
            <a:r>
              <a:rPr lang="en-AU" dirty="0" smtClean="0"/>
              <a:t>developer</a:t>
            </a:r>
            <a:endParaRPr lang="en-AU" dirty="0"/>
          </a:p>
          <a:p>
            <a:pPr marL="363538" indent="-269875" algn="just">
              <a:buFont typeface="Arial" panose="020B0604020202020204" pitchFamily="34" charset="0"/>
              <a:buChar char="•"/>
            </a:pPr>
            <a:r>
              <a:rPr lang="en-AU" dirty="0"/>
              <a:t>It is not a blame game or “my code is better than yours</a:t>
            </a:r>
            <a:r>
              <a:rPr lang="en-AU" dirty="0" smtClean="0"/>
              <a:t>”</a:t>
            </a:r>
            <a:endParaRPr lang="en-AU" dirty="0"/>
          </a:p>
          <a:p>
            <a:pPr marL="363538" indent="-269875" algn="just">
              <a:buFont typeface="Arial" panose="020B0604020202020204" pitchFamily="34" charset="0"/>
              <a:buChar char="•"/>
            </a:pPr>
            <a:r>
              <a:rPr lang="en-AU" dirty="0"/>
              <a:t>Call out anything that is clearly </a:t>
            </a:r>
            <a:r>
              <a:rPr lang="en-AU" dirty="0" smtClean="0"/>
              <a:t>bad</a:t>
            </a:r>
            <a:endParaRPr lang="en-AU" dirty="0"/>
          </a:p>
          <a:p>
            <a:pPr marL="363538" indent="-269875" algn="just">
              <a:buFont typeface="Arial" panose="020B0604020202020204" pitchFamily="34" charset="0"/>
              <a:buChar char="•"/>
            </a:pPr>
            <a:r>
              <a:rPr lang="en-AU" dirty="0"/>
              <a:t>Be open to </a:t>
            </a:r>
            <a:r>
              <a:rPr lang="en-AU" dirty="0" smtClean="0"/>
              <a:t>improvements and constructive criticism</a:t>
            </a:r>
            <a:endParaRPr lang="en-AU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1946" y="1859332"/>
            <a:ext cx="4263734" cy="406163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77983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What this presentation will cover</a:t>
            </a:r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6096000" y="2032457"/>
            <a:ext cx="0" cy="3723371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/>
          <p:cNvGrpSpPr/>
          <p:nvPr/>
        </p:nvGrpSpPr>
        <p:grpSpPr>
          <a:xfrm>
            <a:off x="1097281" y="2005121"/>
            <a:ext cx="4514850" cy="3750707"/>
            <a:chOff x="1097281" y="1847791"/>
            <a:chExt cx="4514850" cy="375070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7281" y="2217123"/>
              <a:ext cx="4514850" cy="3381375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1097281" y="1847791"/>
              <a:ext cx="45148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Non-Technical GitHub Strategies</a:t>
              </a:r>
              <a:endParaRPr lang="en-US" dirty="0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6862586" y="2375976"/>
            <a:ext cx="4743450" cy="3036332"/>
            <a:chOff x="6862586" y="2168801"/>
            <a:chExt cx="4743450" cy="3036332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62586" y="2538133"/>
              <a:ext cx="4743450" cy="2667000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6862586" y="2168801"/>
              <a:ext cx="47434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Technical </a:t>
              </a:r>
              <a:r>
                <a:rPr lang="en-US" dirty="0"/>
                <a:t>GitHub Strategies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68244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Resolving </a:t>
            </a:r>
            <a:r>
              <a:rPr lang="en-AU" dirty="0" smtClean="0"/>
              <a:t>merge conflicts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097280" y="1859332"/>
            <a:ext cx="4739076" cy="4023360"/>
          </a:xfrm>
        </p:spPr>
        <p:txBody>
          <a:bodyPr/>
          <a:lstStyle/>
          <a:p>
            <a:pPr marL="363538" indent="-269875" algn="just">
              <a:buFont typeface="Arial" panose="020B0604020202020204" pitchFamily="34" charset="0"/>
              <a:buChar char="•"/>
            </a:pPr>
            <a:r>
              <a:rPr lang="en-AU" dirty="0"/>
              <a:t>Talk to your fellow developers!</a:t>
            </a:r>
          </a:p>
          <a:p>
            <a:pPr marL="363538" indent="-269875" algn="just">
              <a:buFont typeface="Arial" panose="020B0604020202020204" pitchFamily="34" charset="0"/>
              <a:buChar char="•"/>
            </a:pPr>
            <a:r>
              <a:rPr lang="en-AU" dirty="0"/>
              <a:t>Refrain from “I know what I’m doing, I don’t need to ask for help</a:t>
            </a:r>
            <a:r>
              <a:rPr lang="en-AU" dirty="0" smtClean="0"/>
              <a:t>”</a:t>
            </a:r>
            <a:endParaRPr lang="en-AU" dirty="0"/>
          </a:p>
          <a:p>
            <a:pPr marL="363538" indent="-269875" algn="just">
              <a:buFont typeface="Arial" panose="020B0604020202020204" pitchFamily="34" charset="0"/>
              <a:buChar char="•"/>
            </a:pPr>
            <a:r>
              <a:rPr lang="en-AU" dirty="0"/>
              <a:t>If you make small changes and merge often, you can avoid </a:t>
            </a:r>
            <a:r>
              <a:rPr lang="en-AU" dirty="0" smtClean="0"/>
              <a:t>this</a:t>
            </a:r>
            <a:endParaRPr lang="en-AU" dirty="0"/>
          </a:p>
          <a:p>
            <a:pPr marL="363538" indent="-269875" algn="just">
              <a:buFont typeface="Arial" panose="020B0604020202020204" pitchFamily="34" charset="0"/>
              <a:buChar char="•"/>
            </a:pPr>
            <a:r>
              <a:rPr lang="en-AU" dirty="0"/>
              <a:t>Don’t make too many different changes in your </a:t>
            </a:r>
            <a:r>
              <a:rPr lang="en-AU" dirty="0" smtClean="0"/>
              <a:t>branches</a:t>
            </a:r>
            <a:endParaRPr lang="en-AU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2400" y="2522647"/>
            <a:ext cx="4653280" cy="2602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200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Resolving merge conflicts – </a:t>
            </a:r>
            <a:r>
              <a:rPr lang="en-AU" dirty="0" smtClean="0"/>
              <a:t>Commands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097280" y="1859332"/>
            <a:ext cx="10058400" cy="4023360"/>
          </a:xfrm>
        </p:spPr>
        <p:txBody>
          <a:bodyPr/>
          <a:lstStyle/>
          <a:p>
            <a:pPr marL="363538" indent="-269875" algn="just">
              <a:buFont typeface="Arial" panose="020B0604020202020204" pitchFamily="34" charset="0"/>
              <a:buChar char="•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git checkout feature/image-resizer</a:t>
            </a:r>
          </a:p>
          <a:p>
            <a:pPr marL="363538" indent="-269875" algn="just">
              <a:buFont typeface="Arial" panose="020B0604020202020204" pitchFamily="34" charset="0"/>
              <a:buChar char="•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git pull origin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develop</a:t>
            </a:r>
          </a:p>
          <a:p>
            <a:pPr marL="363538" indent="-269875" algn="just">
              <a:buFont typeface="Arial" panose="020B0604020202020204" pitchFamily="34" charset="0"/>
              <a:buChar char="•"/>
            </a:pPr>
            <a:r>
              <a:rPr lang="en-AU" b="1" dirty="0" smtClean="0">
                <a:cs typeface="Courier New" panose="02070309020205020404" pitchFamily="49" charset="0"/>
              </a:rPr>
              <a:t>Make edits to the affected file(s)</a:t>
            </a:r>
            <a:endParaRPr lang="en-US" b="1" dirty="0">
              <a:cs typeface="Courier New" panose="02070309020205020404" pitchFamily="49" charset="0"/>
            </a:endParaRPr>
          </a:p>
          <a:p>
            <a:pPr marL="363538" indent="-269875" algn="just">
              <a:buFont typeface="Arial" panose="020B0604020202020204" pitchFamily="34" charset="0"/>
              <a:buChar char="•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git add --all</a:t>
            </a:r>
          </a:p>
          <a:p>
            <a:pPr marL="363538" indent="-269875" algn="just">
              <a:buFont typeface="Arial" panose="020B0604020202020204" pitchFamily="34" charset="0"/>
              <a:buChar char="•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git commit -m "Resolved merge conflicts"</a:t>
            </a:r>
          </a:p>
          <a:p>
            <a:pPr marL="363538" indent="-269875" algn="just">
              <a:buFont typeface="Arial" panose="020B0604020202020204" pitchFamily="34" charset="0"/>
              <a:buChar char="•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git push</a:t>
            </a:r>
            <a:endParaRPr lang="en-AU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4015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Resolving merge conflicts – VS Code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1336" y="1836976"/>
            <a:ext cx="6709329" cy="4403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563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Is your commit worthy?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097280" y="1859332"/>
            <a:ext cx="4739076" cy="4023360"/>
          </a:xfrm>
        </p:spPr>
        <p:txBody>
          <a:bodyPr/>
          <a:lstStyle/>
          <a:p>
            <a:pPr marL="363538" indent="-269875" algn="just">
              <a:buFont typeface="Arial" panose="020B0604020202020204" pitchFamily="34" charset="0"/>
              <a:buChar char="•"/>
            </a:pPr>
            <a:r>
              <a:rPr lang="en-AU" dirty="0" smtClean="0"/>
              <a:t>We have talked about git commit and commit messages</a:t>
            </a:r>
          </a:p>
          <a:p>
            <a:pPr marL="363538" indent="-269875" algn="just">
              <a:buFont typeface="Arial" panose="020B0604020202020204" pitchFamily="34" charset="0"/>
              <a:buChar char="•"/>
            </a:pPr>
            <a:r>
              <a:rPr lang="en-AU" dirty="0" smtClean="0"/>
              <a:t>git relies heavily on the developer</a:t>
            </a:r>
          </a:p>
          <a:p>
            <a:pPr marL="363538" indent="-269875" algn="just">
              <a:buFont typeface="Arial" panose="020B0604020202020204" pitchFamily="34" charset="0"/>
              <a:buChar char="•"/>
            </a:pPr>
            <a:r>
              <a:rPr lang="en-AU" dirty="0" smtClean="0"/>
              <a:t>What happens if you commit the </a:t>
            </a:r>
            <a:r>
              <a:rPr lang="en-AU" dirty="0" smtClean="0"/>
              <a:t>following?:</a:t>
            </a:r>
            <a:endParaRPr lang="en-AU" dirty="0" smtClean="0"/>
          </a:p>
          <a:p>
            <a:pPr marL="656146" lvl="1" indent="-269875" algn="just">
              <a:buFont typeface="Arial" panose="020B0604020202020204" pitchFamily="34" charset="0"/>
              <a:buChar char="•"/>
            </a:pPr>
            <a:r>
              <a:rPr lang="en-AU" dirty="0" smtClean="0"/>
              <a:t>Passwords or API keys</a:t>
            </a:r>
          </a:p>
          <a:p>
            <a:pPr marL="656146" lvl="1" indent="-269875" algn="just">
              <a:buFont typeface="Arial" panose="020B0604020202020204" pitchFamily="34" charset="0"/>
              <a:buChar char="•"/>
            </a:pPr>
            <a:r>
              <a:rPr lang="en-AU" dirty="0" smtClean="0"/>
              <a:t>Failing unit tests</a:t>
            </a:r>
          </a:p>
          <a:p>
            <a:pPr marL="656146" lvl="1" indent="-269875" algn="just">
              <a:buFont typeface="Arial" panose="020B0604020202020204" pitchFamily="34" charset="0"/>
              <a:buChar char="•"/>
            </a:pPr>
            <a:r>
              <a:rPr lang="en-AU" dirty="0" smtClean="0"/>
              <a:t>Code that is not compliant to coding standards</a:t>
            </a:r>
          </a:p>
          <a:p>
            <a:pPr marL="363538" indent="-269875" algn="just">
              <a:buFont typeface="Arial" panose="020B0604020202020204" pitchFamily="34" charset="0"/>
              <a:buChar char="•"/>
            </a:pPr>
            <a:r>
              <a:rPr lang="en-AU" dirty="0" smtClean="0"/>
              <a:t>You can configure Git Hooks to perform actions / checks on certain actions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1547" y="2545644"/>
            <a:ext cx="3810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515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Git pre-commit hook – Example 1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32667" y="2192867"/>
            <a:ext cx="8326667" cy="3443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405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Git pre-commit hook – Example 2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304"/>
          <a:stretch/>
        </p:blipFill>
        <p:spPr>
          <a:xfrm>
            <a:off x="2037645" y="1896319"/>
            <a:ext cx="8116711" cy="4329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279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Git hook software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6096000" y="1896417"/>
            <a:ext cx="0" cy="3723371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/>
          <p:cNvGrpSpPr/>
          <p:nvPr/>
        </p:nvGrpSpPr>
        <p:grpSpPr>
          <a:xfrm>
            <a:off x="2256774" y="2762080"/>
            <a:ext cx="1800000" cy="2169331"/>
            <a:chOff x="2602230" y="2244779"/>
            <a:chExt cx="1800000" cy="2169331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02230" y="2244779"/>
              <a:ext cx="1800000" cy="1800000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2741807" y="4044778"/>
              <a:ext cx="15208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Husky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8274804" y="2762080"/>
            <a:ext cx="1800000" cy="2020110"/>
            <a:chOff x="5577031" y="2094441"/>
            <a:chExt cx="1800000" cy="2020110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77031" y="2094441"/>
              <a:ext cx="1800000" cy="1800000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5716608" y="3745219"/>
              <a:ext cx="15208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pre-commit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14396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Lights, camera, GitHub Actions!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097280" y="1859332"/>
            <a:ext cx="4739076" cy="4023360"/>
          </a:xfrm>
        </p:spPr>
        <p:txBody>
          <a:bodyPr/>
          <a:lstStyle/>
          <a:p>
            <a:pPr marL="363538" indent="-269875" algn="just">
              <a:buFont typeface="Arial" panose="020B0604020202020204" pitchFamily="34" charset="0"/>
              <a:buChar char="•"/>
            </a:pPr>
            <a:r>
              <a:rPr lang="en-AU" dirty="0" smtClean="0"/>
              <a:t>Similar to your CI / CD pipelines, did you know you can also get GitHub to perform some automations?</a:t>
            </a:r>
          </a:p>
          <a:p>
            <a:pPr marL="363538" indent="-269875" algn="just">
              <a:buFont typeface="Arial" panose="020B0604020202020204" pitchFamily="34" charset="0"/>
              <a:buChar char="•"/>
            </a:pPr>
            <a:r>
              <a:rPr lang="en-AU" dirty="0" smtClean="0"/>
              <a:t>For example:</a:t>
            </a:r>
          </a:p>
          <a:p>
            <a:pPr marL="656146" lvl="1" indent="-269875" algn="just">
              <a:buFont typeface="Arial" panose="020B0604020202020204" pitchFamily="34" charset="0"/>
              <a:buChar char="•"/>
            </a:pPr>
            <a:r>
              <a:rPr lang="en-AU" dirty="0" smtClean="0"/>
              <a:t>Run unit tests</a:t>
            </a:r>
          </a:p>
          <a:p>
            <a:pPr marL="656146" lvl="1" indent="-269875" algn="just">
              <a:buFont typeface="Arial" panose="020B0604020202020204" pitchFamily="34" charset="0"/>
              <a:buChar char="•"/>
            </a:pPr>
            <a:r>
              <a:rPr lang="en-AU" dirty="0" smtClean="0"/>
              <a:t>Build Docker containers</a:t>
            </a:r>
          </a:p>
          <a:p>
            <a:pPr marL="656146" lvl="1" indent="-269875" algn="just">
              <a:buFont typeface="Arial" panose="020B0604020202020204" pitchFamily="34" charset="0"/>
              <a:buChar char="•"/>
            </a:pPr>
            <a:r>
              <a:rPr lang="en-AU" dirty="0" smtClean="0"/>
              <a:t>Perform code review(s) / linting</a:t>
            </a:r>
          </a:p>
          <a:p>
            <a:pPr marL="656146" lvl="1" indent="-269875" algn="just">
              <a:buFont typeface="Arial" panose="020B0604020202020204" pitchFamily="34" charset="0"/>
              <a:buChar char="•"/>
            </a:pPr>
            <a:r>
              <a:rPr lang="en-AU" dirty="0" smtClean="0"/>
              <a:t>Enforcing code standards / formatting</a:t>
            </a:r>
          </a:p>
          <a:p>
            <a:pPr marL="656146" lvl="1" indent="-269875" algn="just">
              <a:buFont typeface="Arial" panose="020B0604020202020204" pitchFamily="34" charset="0"/>
              <a:buChar char="•"/>
            </a:pPr>
            <a:r>
              <a:rPr lang="en-AU" dirty="0" smtClean="0"/>
              <a:t>Update ticketing systems</a:t>
            </a:r>
          </a:p>
          <a:p>
            <a:pPr marL="656146" lvl="1" indent="-269875" algn="just">
              <a:buFont typeface="Arial" panose="020B0604020202020204" pitchFamily="34" charset="0"/>
              <a:buChar char="•"/>
            </a:pPr>
            <a:r>
              <a:rPr lang="en-AU" dirty="0" smtClean="0"/>
              <a:t>Perform security dependency scanning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9200" y="2374900"/>
            <a:ext cx="2667000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323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Example GitHub Actions apps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2101" y="4265096"/>
            <a:ext cx="5400000" cy="197778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48398" y="2136639"/>
            <a:ext cx="5400000" cy="17291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48398" y="4336675"/>
            <a:ext cx="5400000" cy="183462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2101" y="1955800"/>
            <a:ext cx="5400000" cy="2090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073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Example GitHub Actions – Workflow </a:t>
            </a:r>
            <a:r>
              <a:rPr lang="en-AU" dirty="0" smtClean="0"/>
              <a:t>1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4560" y="1889760"/>
            <a:ext cx="8062880" cy="437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476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Project planning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097280" y="1859332"/>
            <a:ext cx="5410398" cy="4023360"/>
          </a:xfrm>
        </p:spPr>
        <p:txBody>
          <a:bodyPr/>
          <a:lstStyle/>
          <a:p>
            <a:pPr marL="363538" indent="-269875" algn="just">
              <a:buFont typeface="Arial" panose="020B0604020202020204" pitchFamily="34" charset="0"/>
              <a:buChar char="•"/>
            </a:pPr>
            <a:r>
              <a:rPr lang="en-AU" dirty="0" smtClean="0"/>
              <a:t>By far the most important thing</a:t>
            </a:r>
          </a:p>
          <a:p>
            <a:pPr marL="363538" indent="-269875" algn="just">
              <a:buFont typeface="Arial" panose="020B0604020202020204" pitchFamily="34" charset="0"/>
              <a:buChar char="•"/>
            </a:pPr>
            <a:r>
              <a:rPr lang="en-AU" dirty="0" smtClean="0"/>
              <a:t>Most common thing that is overlooked</a:t>
            </a:r>
          </a:p>
          <a:p>
            <a:pPr marL="363538" indent="-269875" algn="just">
              <a:buFont typeface="Arial" panose="020B0604020202020204" pitchFamily="34" charset="0"/>
              <a:buChar char="•"/>
            </a:pPr>
            <a:r>
              <a:rPr lang="en-AU" dirty="0" smtClean="0"/>
              <a:t>Without proper planning, your project will fail!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4144" y="2091361"/>
            <a:ext cx="4321536" cy="3559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529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Example GitHub Actions – Workflow 2</a:t>
            </a:r>
            <a:endParaRPr lang="en-US" dirty="0"/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030" y="2106930"/>
            <a:ext cx="10187940" cy="3939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992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GitHub Actions references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4038600" y="1896417"/>
            <a:ext cx="0" cy="3723371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5"/>
          <p:cNvGrpSpPr/>
          <p:nvPr/>
        </p:nvGrpSpPr>
        <p:grpSpPr>
          <a:xfrm>
            <a:off x="1519095" y="2717838"/>
            <a:ext cx="1800000" cy="2308895"/>
            <a:chOff x="2602230" y="2095538"/>
            <a:chExt cx="1800000" cy="2308895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02230" y="2095538"/>
              <a:ext cx="1800000" cy="1800000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2741807" y="3758102"/>
              <a:ext cx="152084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GitHub Actions</a:t>
              </a:r>
              <a:endParaRPr lang="en-US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278638" y="2717838"/>
            <a:ext cx="1800000" cy="2308895"/>
            <a:chOff x="2941607" y="2717838"/>
            <a:chExt cx="1800000" cy="2308895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41607" y="2717838"/>
              <a:ext cx="1800000" cy="1800000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2954133" y="4380402"/>
              <a:ext cx="177494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GitHub Actions Documentation</a:t>
              </a:r>
              <a:endParaRPr lang="en-US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9038180" y="2717838"/>
            <a:ext cx="1800000" cy="2308895"/>
            <a:chOff x="4881184" y="2717838"/>
            <a:chExt cx="1800000" cy="2308895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81184" y="2717838"/>
              <a:ext cx="1800000" cy="1800000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4893710" y="4380402"/>
              <a:ext cx="177494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GitHub Actions Marketplace</a:t>
              </a:r>
              <a:endParaRPr lang="en-US" dirty="0"/>
            </a:p>
          </p:txBody>
        </p:sp>
      </p:grpSp>
      <p:cxnSp>
        <p:nvCxnSpPr>
          <p:cNvPr id="19" name="Straight Connector 18"/>
          <p:cNvCxnSpPr/>
          <p:nvPr/>
        </p:nvCxnSpPr>
        <p:spPr>
          <a:xfrm>
            <a:off x="8331200" y="1896417"/>
            <a:ext cx="0" cy="3723371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3138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Adding DevSecOps to your project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66290" y="1835810"/>
            <a:ext cx="8059420" cy="4380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107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Example </a:t>
            </a:r>
            <a:r>
              <a:rPr lang="en-AU" dirty="0" err="1" smtClean="0"/>
              <a:t>Dependabot</a:t>
            </a:r>
            <a:r>
              <a:rPr lang="en-AU" dirty="0" smtClean="0"/>
              <a:t> alerts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45093" y="1931068"/>
            <a:ext cx="10101815" cy="3838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886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err="1" smtClean="0"/>
              <a:t>Dependabot</a:t>
            </a:r>
            <a:r>
              <a:rPr lang="en-AU" dirty="0" smtClean="0"/>
              <a:t> Pull Request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4884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err="1" smtClean="0"/>
              <a:t>Dependabot</a:t>
            </a:r>
            <a:r>
              <a:rPr lang="en-AU" dirty="0" smtClean="0"/>
              <a:t> Pull Request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199" y="0"/>
            <a:ext cx="108496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562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My final tips and tricks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097280" y="1859332"/>
            <a:ext cx="4739076" cy="4023360"/>
          </a:xfrm>
        </p:spPr>
        <p:txBody>
          <a:bodyPr/>
          <a:lstStyle/>
          <a:p>
            <a:pPr marL="363538" indent="-269875" algn="just">
              <a:buFont typeface="Arial" panose="020B0604020202020204" pitchFamily="34" charset="0"/>
              <a:buChar char="•"/>
            </a:pPr>
            <a:r>
              <a:rPr lang="en-AU" dirty="0" smtClean="0"/>
              <a:t>Make sure you put some time aside to plan your work!</a:t>
            </a:r>
          </a:p>
          <a:p>
            <a:pPr marL="363538" indent="-269875" algn="just">
              <a:buFont typeface="Arial" panose="020B0604020202020204" pitchFamily="34" charset="0"/>
              <a:buChar char="•"/>
            </a:pPr>
            <a:r>
              <a:rPr lang="en-AU" dirty="0" smtClean="0"/>
              <a:t>Make sure your Proof of Concept (</a:t>
            </a:r>
            <a:r>
              <a:rPr lang="en-AU" dirty="0" err="1" smtClean="0"/>
              <a:t>PoC</a:t>
            </a:r>
            <a:r>
              <a:rPr lang="en-AU" dirty="0" smtClean="0"/>
              <a:t>) works first!</a:t>
            </a:r>
          </a:p>
          <a:p>
            <a:pPr marL="363538" indent="-269875" algn="just">
              <a:buFont typeface="Arial" panose="020B0604020202020204" pitchFamily="34" charset="0"/>
              <a:buChar char="•"/>
            </a:pPr>
            <a:r>
              <a:rPr lang="en-AU" dirty="0" smtClean="0"/>
              <a:t>Keep it simple!</a:t>
            </a:r>
          </a:p>
          <a:p>
            <a:pPr marL="363538" indent="-269875" algn="just">
              <a:buFont typeface="Arial" panose="020B0604020202020204" pitchFamily="34" charset="0"/>
              <a:buChar char="•"/>
            </a:pPr>
            <a:r>
              <a:rPr lang="en-AU" dirty="0" smtClean="0"/>
              <a:t>Get feedback from your customer</a:t>
            </a:r>
          </a:p>
          <a:p>
            <a:pPr marL="363538" indent="-269875" algn="just">
              <a:buFont typeface="Arial" panose="020B0604020202020204" pitchFamily="34" charset="0"/>
              <a:buChar char="•"/>
            </a:pPr>
            <a:r>
              <a:rPr lang="en-AU" dirty="0" smtClean="0"/>
              <a:t>Communicate as much as necessary</a:t>
            </a:r>
          </a:p>
          <a:p>
            <a:pPr marL="363538" indent="-269875" algn="just">
              <a:buFont typeface="Arial" panose="020B0604020202020204" pitchFamily="34" charset="0"/>
              <a:buChar char="•"/>
            </a:pPr>
            <a:r>
              <a:rPr lang="en-AU" dirty="0" smtClean="0"/>
              <a:t>Raise issues / concerns early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5760" y="2255520"/>
            <a:ext cx="3942080" cy="2956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751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Questions?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4438" y="2533650"/>
            <a:ext cx="4743450" cy="2647950"/>
          </a:xfrm>
        </p:spPr>
      </p:pic>
    </p:spTree>
    <p:extLst>
      <p:ext uri="{BB962C8B-B14F-4D97-AF65-F5344CB8AC3E}">
        <p14:creationId xmlns:p14="http://schemas.microsoft.com/office/powerpoint/2010/main" val="2298522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GitHub Hello </a:t>
            </a:r>
            <a:r>
              <a:rPr lang="en-AU" dirty="0" smtClean="0"/>
              <a:t>World tutorial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5196000" y="2752371"/>
            <a:ext cx="1800000" cy="2318458"/>
            <a:chOff x="4016375" y="2809875"/>
            <a:chExt cx="1800000" cy="2318458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16375" y="2809875"/>
              <a:ext cx="1800000" cy="1800000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4155952" y="4482002"/>
              <a:ext cx="152084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GitHub Hello World Tutorial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174844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Final references</a:t>
            </a:r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3437022" y="1996290"/>
            <a:ext cx="0" cy="3723371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/>
          <p:cNvGrpSpPr/>
          <p:nvPr/>
        </p:nvGrpSpPr>
        <p:grpSpPr>
          <a:xfrm>
            <a:off x="1097280" y="2560742"/>
            <a:ext cx="1800000" cy="2594465"/>
            <a:chOff x="1097280" y="2270459"/>
            <a:chExt cx="1800000" cy="2594465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7280" y="2270459"/>
              <a:ext cx="1800000" cy="1800000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1236857" y="3941594"/>
              <a:ext cx="152084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Git</a:t>
              </a:r>
              <a:r>
                <a:rPr lang="en-US" dirty="0"/>
                <a:t> Explained in 100 Seconds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3949103" y="2560742"/>
            <a:ext cx="1800000" cy="2594465"/>
            <a:chOff x="3469606" y="2270459"/>
            <a:chExt cx="1800000" cy="2594465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69606" y="2270459"/>
              <a:ext cx="1800000" cy="1800000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3609183" y="3941594"/>
              <a:ext cx="152084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GitHub Pull Request in 100 Seconds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6800926" y="2560742"/>
            <a:ext cx="1800000" cy="2598807"/>
            <a:chOff x="5841932" y="2270459"/>
            <a:chExt cx="1800000" cy="2598807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41932" y="2270459"/>
              <a:ext cx="1800000" cy="1800000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5981509" y="3945936"/>
              <a:ext cx="152084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How to Fork a GitHub Repository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9652750" y="2560742"/>
            <a:ext cx="1800000" cy="2040467"/>
            <a:chOff x="8493412" y="2270459"/>
            <a:chExt cx="1800000" cy="2040467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93412" y="2270459"/>
              <a:ext cx="1800000" cy="1800000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8632989" y="3941594"/>
              <a:ext cx="15208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My GitHub</a:t>
              </a:r>
              <a:endParaRPr lang="en-US" dirty="0"/>
            </a:p>
          </p:txBody>
        </p:sp>
      </p:grpSp>
      <p:cxnSp>
        <p:nvCxnSpPr>
          <p:cNvPr id="19" name="Straight Connector 18"/>
          <p:cNvCxnSpPr/>
          <p:nvPr/>
        </p:nvCxnSpPr>
        <p:spPr>
          <a:xfrm>
            <a:off x="6272464" y="1996290"/>
            <a:ext cx="0" cy="3723371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9095875" y="1996290"/>
            <a:ext cx="0" cy="3723371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6897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Team collaboration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097280" y="1859332"/>
            <a:ext cx="5410398" cy="4023360"/>
          </a:xfrm>
        </p:spPr>
        <p:txBody>
          <a:bodyPr/>
          <a:lstStyle/>
          <a:p>
            <a:pPr marL="363538" indent="-269875" algn="just">
              <a:buFont typeface="Arial" panose="020B0604020202020204" pitchFamily="34" charset="0"/>
              <a:buChar char="•"/>
            </a:pPr>
            <a:r>
              <a:rPr lang="en-AU" dirty="0" smtClean="0"/>
              <a:t>Communicate</a:t>
            </a:r>
            <a:r>
              <a:rPr lang="en-AU" dirty="0"/>
              <a:t>, </a:t>
            </a:r>
            <a:r>
              <a:rPr lang="en-AU" dirty="0" smtClean="0"/>
              <a:t>communicate, communicate!</a:t>
            </a:r>
          </a:p>
          <a:p>
            <a:pPr marL="363538" indent="-269875" algn="just">
              <a:buFont typeface="Arial" panose="020B0604020202020204" pitchFamily="34" charset="0"/>
              <a:buChar char="•"/>
            </a:pPr>
            <a:r>
              <a:rPr lang="en-AU" dirty="0" smtClean="0"/>
              <a:t>Don’t be afraid to ask for help / clarification</a:t>
            </a:r>
          </a:p>
          <a:p>
            <a:pPr marL="363538" indent="-269875" algn="just">
              <a:buFont typeface="Arial" panose="020B0604020202020204" pitchFamily="34" charset="0"/>
              <a:buChar char="•"/>
            </a:pPr>
            <a:r>
              <a:rPr lang="en-AU" dirty="0" smtClean="0"/>
              <a:t>This also includes communicating with your customer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6097" y="2299759"/>
            <a:ext cx="3749583" cy="2836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431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Live demonstration time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5416" y="2154238"/>
            <a:ext cx="7921168" cy="331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004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Managing Your Project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8361528" y="2256772"/>
            <a:ext cx="0" cy="2670491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982" y="2870942"/>
            <a:ext cx="2880000" cy="140825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5848" y="3163320"/>
            <a:ext cx="2880000" cy="82350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4010167" y="2256772"/>
            <a:ext cx="0" cy="2670491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7057" y="2853992"/>
            <a:ext cx="1442156" cy="1442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855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6B9F25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D26EA377-59BD-4C9C-9D94-EE8416EE4C7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1740</TotalTime>
  <Words>4753</Words>
  <Application>Microsoft Office PowerPoint</Application>
  <PresentationFormat>Widescreen</PresentationFormat>
  <Paragraphs>788</Paragraphs>
  <Slides>80</Slides>
  <Notes>79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80</vt:i4>
      </vt:variant>
    </vt:vector>
  </HeadingPairs>
  <TitlesOfParts>
    <vt:vector size="86" baseType="lpstr">
      <vt:lpstr>Arial</vt:lpstr>
      <vt:lpstr>Calibri</vt:lpstr>
      <vt:lpstr>Calibri Light</vt:lpstr>
      <vt:lpstr>Courier New</vt:lpstr>
      <vt:lpstr>Stencil</vt:lpstr>
      <vt:lpstr>Retrospect</vt:lpstr>
      <vt:lpstr>Group Project Workflows in GitHub</vt:lpstr>
      <vt:lpstr>Before I begin</vt:lpstr>
      <vt:lpstr>Upcoming hands on GitHub lab</vt:lpstr>
      <vt:lpstr>Who am I?</vt:lpstr>
      <vt:lpstr>Who am I? (Continued)</vt:lpstr>
      <vt:lpstr>What this presentation will cover</vt:lpstr>
      <vt:lpstr>Project planning</vt:lpstr>
      <vt:lpstr>Team collaboration</vt:lpstr>
      <vt:lpstr>Managing Your Project</vt:lpstr>
      <vt:lpstr>Example Jira board – During Scrum</vt:lpstr>
      <vt:lpstr>Example Jira board – During Scrum</vt:lpstr>
      <vt:lpstr>Example Jira board – Backlog</vt:lpstr>
      <vt:lpstr>Example Jira board – Backlog</vt:lpstr>
      <vt:lpstr>Example Trello board</vt:lpstr>
      <vt:lpstr>Example Trello board</vt:lpstr>
      <vt:lpstr>Example GitHub Projects board – Standup</vt:lpstr>
      <vt:lpstr>Example GitHub Projects board – Standup</vt:lpstr>
      <vt:lpstr>Example GitHub Projects board – The Plan</vt:lpstr>
      <vt:lpstr>Example GitHub Projects board – The Plan</vt:lpstr>
      <vt:lpstr>Helpful links</vt:lpstr>
      <vt:lpstr>How standard are your standards?</vt:lpstr>
      <vt:lpstr>Coding standards</vt:lpstr>
      <vt:lpstr>Can we all agree to commit?</vt:lpstr>
      <vt:lpstr>Examples of good commit messages</vt:lpstr>
      <vt:lpstr>Examples of bad commit messages</vt:lpstr>
      <vt:lpstr>Git standards references</vt:lpstr>
      <vt:lpstr>Do you have a code review process?</vt:lpstr>
      <vt:lpstr>GitHub Issue and Pull Request templates</vt:lpstr>
      <vt:lpstr>Example Pull Request template</vt:lpstr>
      <vt:lpstr>Example Pull Request template</vt:lpstr>
      <vt:lpstr>Example Issues template – Part 1</vt:lpstr>
      <vt:lpstr>Example Issues template – Part 2</vt:lpstr>
      <vt:lpstr>Example Issues template – Part 2</vt:lpstr>
      <vt:lpstr>Creating GitHub templates</vt:lpstr>
      <vt:lpstr>Git with the flow</vt:lpstr>
      <vt:lpstr>Gitflow 101</vt:lpstr>
      <vt:lpstr>Gitflow 101</vt:lpstr>
      <vt:lpstr>Trunk based development</vt:lpstr>
      <vt:lpstr>Additional git branches</vt:lpstr>
      <vt:lpstr>Examples of good branches</vt:lpstr>
      <vt:lpstr>Examples of good branches (continued)</vt:lpstr>
      <vt:lpstr>Examples of bad branches</vt:lpstr>
      <vt:lpstr>Git branching references</vt:lpstr>
      <vt:lpstr>Branches and CI / CD pipelines</vt:lpstr>
      <vt:lpstr>Example CI / CD pipelines with GitHub</vt:lpstr>
      <vt:lpstr>PowerPoint Presentation</vt:lpstr>
      <vt:lpstr>AWS CodePipeline – Success</vt:lpstr>
      <vt:lpstr>AWS CodePipeline – Failure</vt:lpstr>
      <vt:lpstr>PowerPoint Presentation</vt:lpstr>
      <vt:lpstr>Tag, you’re it (with git)</vt:lpstr>
      <vt:lpstr>Gitflow 101</vt:lpstr>
      <vt:lpstr>Git tag references</vt:lpstr>
      <vt:lpstr>Submitting your Pull / Merge Request</vt:lpstr>
      <vt:lpstr>Bad Pull Request example</vt:lpstr>
      <vt:lpstr>Bad Pull Request example</vt:lpstr>
      <vt:lpstr>Good Pull Request example</vt:lpstr>
      <vt:lpstr>PowerPoint Presentation</vt:lpstr>
      <vt:lpstr>Pull Request controls / checks</vt:lpstr>
      <vt:lpstr>Pull Request courtesy</vt:lpstr>
      <vt:lpstr>Resolving merge conflicts</vt:lpstr>
      <vt:lpstr>Resolving merge conflicts – Commands</vt:lpstr>
      <vt:lpstr>Resolving merge conflicts – VS Code</vt:lpstr>
      <vt:lpstr>Is your commit worthy?</vt:lpstr>
      <vt:lpstr>Git pre-commit hook – Example 1</vt:lpstr>
      <vt:lpstr>Git pre-commit hook – Example 2</vt:lpstr>
      <vt:lpstr>Git hook software</vt:lpstr>
      <vt:lpstr>Lights, camera, GitHub Actions!</vt:lpstr>
      <vt:lpstr>Example GitHub Actions apps</vt:lpstr>
      <vt:lpstr>Example GitHub Actions – Workflow 1</vt:lpstr>
      <vt:lpstr>Example GitHub Actions – Workflow 2</vt:lpstr>
      <vt:lpstr>GitHub Actions references</vt:lpstr>
      <vt:lpstr>Adding DevSecOps to your project</vt:lpstr>
      <vt:lpstr>Example Dependabot alerts</vt:lpstr>
      <vt:lpstr>Dependabot Pull Request</vt:lpstr>
      <vt:lpstr>Dependabot Pull Request</vt:lpstr>
      <vt:lpstr>My final tips and tricks</vt:lpstr>
      <vt:lpstr>Questions?</vt:lpstr>
      <vt:lpstr>GitHub Hello World tutorial</vt:lpstr>
      <vt:lpstr>Final references</vt:lpstr>
      <vt:lpstr>Live demonstration time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to Git Good: Experiences From the Industry</dc:title>
  <dc:creator>Administrator</dc:creator>
  <cp:lastModifiedBy>Administrator</cp:lastModifiedBy>
  <cp:revision>241</cp:revision>
  <dcterms:created xsi:type="dcterms:W3CDTF">2022-07-30T03:30:51Z</dcterms:created>
  <dcterms:modified xsi:type="dcterms:W3CDTF">2023-08-23T15:35:49Z</dcterms:modified>
</cp:coreProperties>
</file>